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Noto Sans Symbols" panose="020B0604020202020204" charset="0"/>
      <p:regular r:id="rId42"/>
      <p:bold r:id="rId43"/>
    </p:embeddedFont>
    <p:embeddedFont>
      <p:font typeface="Open Sans" panose="020B0606030504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hE3XS2N8q69uopb0H6NW77qd4rF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essa Polit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10-29T20:46:02.624" idx="1">
    <p:pos x="6000" y="0"/>
    <p:text>@jane.pimentel3@det.nsw.edu.au  add first bell time
_Assigned to Jane Pimentel_</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_IrJDV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1"/>
          <p:cNvSpPr>
            <a:spLocks noGrp="1"/>
          </p:cNvSpPr>
          <p:nvPr>
            <p:ph type="pic" idx="2"/>
          </p:nvPr>
        </p:nvSpPr>
        <p:spPr>
          <a:xfrm>
            <a:off x="5183188" y="987425"/>
            <a:ext cx="6172200" cy="4873625"/>
          </a:xfrm>
          <a:prstGeom prst="rect">
            <a:avLst/>
          </a:prstGeom>
          <a:noFill/>
          <a:ln>
            <a:noFill/>
          </a:ln>
        </p:spPr>
      </p:sp>
      <p:sp>
        <p:nvSpPr>
          <p:cNvPr id="68" name="Google Shape;68;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FE9">
            <a:alpha val="36078"/>
          </a:srgbClr>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nsw.gov.au/parents-and-carers/everyday-maths/primar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ww.monavale-p.schools.nsw.edu.au/" TargetMode="Externa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bird eating from a flower&#10;&#10;Description automatically generated"/>
          <p:cNvPicPr preferRelativeResize="0"/>
          <p:nvPr/>
        </p:nvPicPr>
        <p:blipFill rotWithShape="1">
          <a:blip r:embed="rId3">
            <a:alphaModFix amt="89000"/>
          </a:blip>
          <a:srcRect r="39791"/>
          <a:stretch/>
        </p:blipFill>
        <p:spPr>
          <a:xfrm>
            <a:off x="0" y="0"/>
            <a:ext cx="7340602" cy="6858000"/>
          </a:xfrm>
          <a:prstGeom prst="rect">
            <a:avLst/>
          </a:prstGeom>
          <a:noFill/>
          <a:ln>
            <a:noFill/>
          </a:ln>
        </p:spPr>
      </p:pic>
      <p:sp>
        <p:nvSpPr>
          <p:cNvPr id="89" name="Google Shape;89;p1"/>
          <p:cNvSpPr txBox="1"/>
          <p:nvPr/>
        </p:nvSpPr>
        <p:spPr>
          <a:xfrm>
            <a:off x="6924675" y="248494"/>
            <a:ext cx="5733300" cy="3417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AU" sz="3600" b="1" i="0" u="none" strike="noStrike" cap="none">
                <a:solidFill>
                  <a:schemeClr val="dk1"/>
                </a:solidFill>
                <a:latin typeface="Arial"/>
                <a:ea typeface="Arial"/>
                <a:cs typeface="Arial"/>
                <a:sym typeface="Arial"/>
              </a:rPr>
              <a:t>Kindergarten 2024</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AU" sz="3600" b="1" i="0" u="none" strike="noStrike" cap="none">
                <a:solidFill>
                  <a:schemeClr val="dk1"/>
                </a:solidFill>
                <a:latin typeface="Arial"/>
                <a:ea typeface="Arial"/>
                <a:cs typeface="Arial"/>
                <a:sym typeface="Arial"/>
              </a:rPr>
              <a:t>Parent Information Evening</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AU" sz="3600" b="1" i="0" u="none" strike="noStrike" cap="none">
                <a:solidFill>
                  <a:schemeClr val="dk1"/>
                </a:solidFill>
                <a:latin typeface="Arial"/>
                <a:ea typeface="Arial"/>
                <a:cs typeface="Arial"/>
                <a:sym typeface="Arial"/>
              </a:rPr>
              <a:t>2</a:t>
            </a:r>
            <a:r>
              <a:rPr lang="en-AU" sz="3600" b="1" i="0" u="none" strike="noStrike" cap="none" baseline="30000">
                <a:solidFill>
                  <a:schemeClr val="dk1"/>
                </a:solidFill>
                <a:latin typeface="Arial"/>
                <a:ea typeface="Arial"/>
                <a:cs typeface="Arial"/>
                <a:sym typeface="Arial"/>
              </a:rPr>
              <a:t>nd</a:t>
            </a:r>
            <a:r>
              <a:rPr lang="en-AU" sz="3600" b="1" i="0" u="none" strike="noStrike" cap="none">
                <a:solidFill>
                  <a:schemeClr val="dk1"/>
                </a:solidFill>
                <a:latin typeface="Arial"/>
                <a:ea typeface="Arial"/>
                <a:cs typeface="Arial"/>
                <a:sym typeface="Arial"/>
              </a:rPr>
              <a:t> November 2023</a:t>
            </a:r>
            <a:endParaRPr sz="1400" b="0" i="0" u="none" strike="noStrike" cap="none">
              <a:solidFill>
                <a:schemeClr val="dk1"/>
              </a:solidFill>
              <a:latin typeface="Arial"/>
              <a:ea typeface="Arial"/>
              <a:cs typeface="Arial"/>
              <a:sym typeface="Arial"/>
            </a:endParaRPr>
          </a:p>
        </p:txBody>
      </p:sp>
      <p:pic>
        <p:nvPicPr>
          <p:cNvPr id="90" name="Google Shape;90;p1" descr="A logo with sun and water drop&#10;&#10;Description automatically generated with medium confidence"/>
          <p:cNvPicPr preferRelativeResize="0"/>
          <p:nvPr/>
        </p:nvPicPr>
        <p:blipFill rotWithShape="1">
          <a:blip r:embed="rId4">
            <a:alphaModFix/>
          </a:blip>
          <a:srcRect b="67500"/>
          <a:stretch/>
        </p:blipFill>
        <p:spPr>
          <a:xfrm>
            <a:off x="8966050" y="4211812"/>
            <a:ext cx="2085975" cy="23976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0" descr="A close-up of a child&#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144" name="Google Shape;144;p10"/>
          <p:cNvSpPr txBox="1"/>
          <p:nvPr/>
        </p:nvSpPr>
        <p:spPr>
          <a:xfrm>
            <a:off x="0" y="2967325"/>
            <a:ext cx="12192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AU" sz="2400" b="1" i="0" u="sng" strike="noStrike" cap="none">
                <a:solidFill>
                  <a:schemeClr val="dk1"/>
                </a:solidFill>
                <a:latin typeface="Open Sans"/>
                <a:ea typeface="Open Sans"/>
                <a:cs typeface="Open Sans"/>
                <a:sym typeface="Open Sans"/>
              </a:rPr>
              <a:t>Frequently asked questions</a:t>
            </a:r>
            <a:endParaRPr sz="1400" b="0" i="0" u="none" strike="noStrike" cap="none">
              <a:solidFill>
                <a:srgbClr val="000000"/>
              </a:solidFill>
              <a:latin typeface="Arial"/>
              <a:ea typeface="Arial"/>
              <a:cs typeface="Arial"/>
              <a:sym typeface="Arial"/>
            </a:endParaRPr>
          </a:p>
        </p:txBody>
      </p:sp>
      <p:sp>
        <p:nvSpPr>
          <p:cNvPr id="145" name="Google Shape;145;p10"/>
          <p:cNvSpPr txBox="1"/>
          <p:nvPr/>
        </p:nvSpPr>
        <p:spPr>
          <a:xfrm>
            <a:off x="542925" y="3634085"/>
            <a:ext cx="7707559" cy="286232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000"/>
              <a:buFont typeface="Arial"/>
              <a:buChar char="•"/>
            </a:pPr>
            <a:r>
              <a:rPr lang="en-AU" sz="2000" b="0" i="0" u="none" strike="noStrike" cap="none">
                <a:solidFill>
                  <a:schemeClr val="dk1"/>
                </a:solidFill>
                <a:latin typeface="Open Sans"/>
                <a:ea typeface="Open Sans"/>
                <a:cs typeface="Open Sans"/>
                <a:sym typeface="Open Sans"/>
              </a:rPr>
              <a:t>Does my child need to study?</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Open Sans"/>
              <a:ea typeface="Open Sans"/>
              <a:cs typeface="Open Sans"/>
              <a:sym typeface="Open Sans"/>
            </a:endParaRPr>
          </a:p>
          <a:p>
            <a:pPr marL="342900" marR="0" lvl="0" indent="-342900" algn="l" rtl="0">
              <a:lnSpc>
                <a:spcPct val="100000"/>
              </a:lnSpc>
              <a:spcBef>
                <a:spcPts val="0"/>
              </a:spcBef>
              <a:spcAft>
                <a:spcPts val="0"/>
              </a:spcAft>
              <a:buClr>
                <a:schemeClr val="dk1"/>
              </a:buClr>
              <a:buSzPts val="2000"/>
              <a:buFont typeface="Arial"/>
              <a:buChar char="•"/>
            </a:pPr>
            <a:r>
              <a:rPr lang="en-AU" sz="2000" b="0" i="0" u="none" strike="noStrike" cap="none">
                <a:solidFill>
                  <a:schemeClr val="dk1"/>
                </a:solidFill>
                <a:latin typeface="Open Sans"/>
                <a:ea typeface="Open Sans"/>
                <a:cs typeface="Open Sans"/>
                <a:sym typeface="Open Sans"/>
              </a:rPr>
              <a:t>Does my child need to know how to read and count to 30?</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Open Sans"/>
              <a:ea typeface="Open Sans"/>
              <a:cs typeface="Open Sans"/>
              <a:sym typeface="Open Sans"/>
            </a:endParaRPr>
          </a:p>
          <a:p>
            <a:pPr marL="342900" marR="0" lvl="0" indent="-342900" algn="l" rtl="0">
              <a:lnSpc>
                <a:spcPct val="100000"/>
              </a:lnSpc>
              <a:spcBef>
                <a:spcPts val="0"/>
              </a:spcBef>
              <a:spcAft>
                <a:spcPts val="0"/>
              </a:spcAft>
              <a:buClr>
                <a:schemeClr val="dk1"/>
              </a:buClr>
              <a:buSzPts val="2000"/>
              <a:buFont typeface="Arial"/>
              <a:buChar char="•"/>
            </a:pPr>
            <a:r>
              <a:rPr lang="en-AU" sz="2000" b="0" i="0" u="none" strike="noStrike" cap="none">
                <a:solidFill>
                  <a:schemeClr val="dk1"/>
                </a:solidFill>
                <a:latin typeface="Open Sans"/>
                <a:ea typeface="Open Sans"/>
                <a:cs typeface="Open Sans"/>
                <a:sym typeface="Open Sans"/>
              </a:rPr>
              <a:t>What if my child can’t answer any questions?</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Open Sans"/>
              <a:ea typeface="Open Sans"/>
              <a:cs typeface="Open Sans"/>
              <a:sym typeface="Open Sans"/>
            </a:endParaRPr>
          </a:p>
          <a:p>
            <a:pPr marL="342900" marR="0" lvl="0" indent="-342900" algn="l" rtl="0">
              <a:lnSpc>
                <a:spcPct val="100000"/>
              </a:lnSpc>
              <a:spcBef>
                <a:spcPts val="0"/>
              </a:spcBef>
              <a:spcAft>
                <a:spcPts val="0"/>
              </a:spcAft>
              <a:buClr>
                <a:schemeClr val="dk1"/>
              </a:buClr>
              <a:buSzPts val="2000"/>
              <a:buFont typeface="Arial"/>
              <a:buChar char="•"/>
            </a:pPr>
            <a:r>
              <a:rPr lang="en-AU" sz="2000" b="0" i="0" u="none" strike="noStrike" cap="none">
                <a:solidFill>
                  <a:schemeClr val="dk1"/>
                </a:solidFill>
                <a:latin typeface="Open Sans"/>
                <a:ea typeface="Open Sans"/>
                <a:cs typeface="Open Sans"/>
                <a:sym typeface="Open Sans"/>
              </a:rPr>
              <a:t>What if they refuse to do it?</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Open Sans"/>
              <a:ea typeface="Open Sans"/>
              <a:cs typeface="Open Sans"/>
              <a:sym typeface="Open Sans"/>
            </a:endParaRPr>
          </a:p>
          <a:p>
            <a:pPr marL="342900" marR="0" lvl="0" indent="-342900" algn="l" rtl="0">
              <a:lnSpc>
                <a:spcPct val="100000"/>
              </a:lnSpc>
              <a:spcBef>
                <a:spcPts val="0"/>
              </a:spcBef>
              <a:spcAft>
                <a:spcPts val="0"/>
              </a:spcAft>
              <a:buClr>
                <a:schemeClr val="dk1"/>
              </a:buClr>
              <a:buSzPts val="2000"/>
              <a:buFont typeface="Arial"/>
              <a:buChar char="•"/>
            </a:pPr>
            <a:r>
              <a:rPr lang="en-AU" sz="2000" b="0" i="0" u="none" strike="noStrike" cap="none">
                <a:solidFill>
                  <a:schemeClr val="dk1"/>
                </a:solidFill>
                <a:latin typeface="Open Sans"/>
                <a:ea typeface="Open Sans"/>
                <a:cs typeface="Open Sans"/>
                <a:sym typeface="Open Sans"/>
              </a:rPr>
              <a:t>What if they fail the test?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1" descr="A colorful bird with its wings spread&#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151" name="Google Shape;151;p11"/>
          <p:cNvSpPr txBox="1"/>
          <p:nvPr/>
        </p:nvSpPr>
        <p:spPr>
          <a:xfrm>
            <a:off x="0" y="2851750"/>
            <a:ext cx="12192000" cy="447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AU" sz="2700" b="1" i="0" u="sng" strike="noStrike" cap="none">
                <a:solidFill>
                  <a:schemeClr val="dk1"/>
                </a:solidFill>
                <a:latin typeface="Open Sans"/>
                <a:ea typeface="Open Sans"/>
                <a:cs typeface="Open Sans"/>
                <a:sym typeface="Open Sans"/>
              </a:rPr>
              <a:t>What curriculum areas will your child be engaged in?</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700" b="0" i="0" u="none" strike="noStrike" cap="none">
              <a:solidFill>
                <a:schemeClr val="dk1"/>
              </a:solidFill>
              <a:latin typeface="Open Sans"/>
              <a:ea typeface="Open Sans"/>
              <a:cs typeface="Open Sans"/>
              <a:sym typeface="Open Sans"/>
            </a:endParaRPr>
          </a:p>
          <a:p>
            <a:pPr marL="0" marR="0" lvl="0" indent="0" algn="ctr" rtl="0">
              <a:lnSpc>
                <a:spcPct val="150000"/>
              </a:lnSpc>
              <a:spcBef>
                <a:spcPts val="0"/>
              </a:spcBef>
              <a:spcAft>
                <a:spcPts val="0"/>
              </a:spcAft>
              <a:buClr>
                <a:srgbClr val="000000"/>
              </a:buClr>
              <a:buSzPts val="2800"/>
              <a:buFont typeface="Arial"/>
              <a:buNone/>
            </a:pPr>
            <a:r>
              <a:rPr lang="en-AU" sz="2700" b="0" i="0" u="none" strike="noStrike" cap="none">
                <a:solidFill>
                  <a:schemeClr val="dk1"/>
                </a:solidFill>
                <a:latin typeface="Open Sans"/>
                <a:ea typeface="Open Sans"/>
                <a:cs typeface="Open Sans"/>
                <a:sym typeface="Open Sans"/>
              </a:rPr>
              <a:t>English, Mathematics, </a:t>
            </a:r>
            <a:endParaRPr sz="13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800"/>
              <a:buFont typeface="Arial"/>
              <a:buNone/>
            </a:pPr>
            <a:r>
              <a:rPr lang="en-AU" sz="2700" b="0" i="0" u="none" strike="noStrike" cap="none">
                <a:solidFill>
                  <a:schemeClr val="dk1"/>
                </a:solidFill>
                <a:latin typeface="Open Sans"/>
                <a:ea typeface="Open Sans"/>
                <a:cs typeface="Open Sans"/>
                <a:sym typeface="Open Sans"/>
              </a:rPr>
              <a:t>History, Geography,</a:t>
            </a:r>
            <a:endParaRPr sz="13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800"/>
              <a:buFont typeface="Arial"/>
              <a:buNone/>
            </a:pPr>
            <a:r>
              <a:rPr lang="en-AU" sz="2700" b="0" i="0" u="none" strike="noStrike" cap="none">
                <a:solidFill>
                  <a:schemeClr val="dk1"/>
                </a:solidFill>
                <a:latin typeface="Open Sans"/>
                <a:ea typeface="Open Sans"/>
                <a:cs typeface="Open Sans"/>
                <a:sym typeface="Open Sans"/>
              </a:rPr>
              <a:t>Personal Development Health and Physical Education, </a:t>
            </a:r>
            <a:endParaRPr sz="2700" b="0" i="0" u="none" strike="noStrike" cap="none">
              <a:solidFill>
                <a:schemeClr val="dk1"/>
              </a:solidFill>
              <a:latin typeface="Open Sans"/>
              <a:ea typeface="Open Sans"/>
              <a:cs typeface="Open Sans"/>
              <a:sym typeface="Open Sans"/>
            </a:endParaRPr>
          </a:p>
          <a:p>
            <a:pPr marL="0" marR="0" lvl="0" indent="0" algn="ctr" rtl="0">
              <a:lnSpc>
                <a:spcPct val="150000"/>
              </a:lnSpc>
              <a:spcBef>
                <a:spcPts val="0"/>
              </a:spcBef>
              <a:spcAft>
                <a:spcPts val="0"/>
              </a:spcAft>
              <a:buClr>
                <a:srgbClr val="000000"/>
              </a:buClr>
              <a:buSzPts val="2800"/>
              <a:buFont typeface="Arial"/>
              <a:buNone/>
            </a:pPr>
            <a:r>
              <a:rPr lang="en-AU" sz="2700" b="0" i="0" u="none" strike="noStrike" cap="none">
                <a:solidFill>
                  <a:schemeClr val="dk1"/>
                </a:solidFill>
                <a:latin typeface="Open Sans"/>
                <a:ea typeface="Open Sans"/>
                <a:cs typeface="Open Sans"/>
                <a:sym typeface="Open Sans"/>
              </a:rPr>
              <a:t>Creative Arts</a:t>
            </a:r>
            <a:endParaRPr sz="13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800"/>
              <a:buFont typeface="Arial"/>
              <a:buNone/>
            </a:pPr>
            <a:r>
              <a:rPr lang="en-AU" sz="2700" b="0" i="0" u="none" strike="noStrike" cap="none">
                <a:solidFill>
                  <a:schemeClr val="dk1"/>
                </a:solidFill>
                <a:latin typeface="Open Sans"/>
                <a:ea typeface="Open Sans"/>
                <a:cs typeface="Open Sans"/>
                <a:sym typeface="Open Sans"/>
              </a:rPr>
              <a:t>Science, Library</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12" descr="A colorful bird with its wings spread&#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157" name="Google Shape;157;p12"/>
          <p:cNvSpPr txBox="1"/>
          <p:nvPr/>
        </p:nvSpPr>
        <p:spPr>
          <a:xfrm>
            <a:off x="385763" y="3228975"/>
            <a:ext cx="98445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b="1" i="0" u="sng" strike="noStrike" cap="none">
                <a:solidFill>
                  <a:schemeClr val="dk1"/>
                </a:solidFill>
                <a:latin typeface="Open Sans"/>
                <a:ea typeface="Open Sans"/>
                <a:cs typeface="Open Sans"/>
                <a:sym typeface="Open Sans"/>
              </a:rPr>
              <a:t>English</a:t>
            </a:r>
            <a:r>
              <a:rPr lang="en-AU" sz="2400" b="0" i="0" u="none" strike="noStrike" cap="none">
                <a:solidFill>
                  <a:schemeClr val="dk1"/>
                </a:solidFill>
                <a:latin typeface="Open Sans"/>
                <a:ea typeface="Open Sans"/>
                <a:cs typeface="Open Sans"/>
                <a:sym typeface="Open Sans"/>
              </a:rPr>
              <a:t> – Phonological Awareness, Phonics, Oral Communication,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AU" sz="2400" b="0" i="0" u="none" strike="noStrike" cap="none">
                <a:solidFill>
                  <a:schemeClr val="dk1"/>
                </a:solidFill>
                <a:latin typeface="Open Sans"/>
                <a:ea typeface="Open Sans"/>
                <a:cs typeface="Open Sans"/>
                <a:sym typeface="Open Sans"/>
              </a:rPr>
              <a:t>Reading, Writing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r>
              <a:rPr lang="en-AU" sz="2400" b="1" i="0" u="sng" strike="noStrike" cap="none">
                <a:solidFill>
                  <a:schemeClr val="dk1"/>
                </a:solidFill>
                <a:latin typeface="Open Sans"/>
                <a:ea typeface="Open Sans"/>
                <a:cs typeface="Open Sans"/>
                <a:sym typeface="Open Sans"/>
              </a:rPr>
              <a:t>Mathematics</a:t>
            </a:r>
            <a:r>
              <a:rPr lang="en-AU" sz="2400" b="0" i="0" u="none" strike="noStrike" cap="none">
                <a:solidFill>
                  <a:schemeClr val="dk1"/>
                </a:solidFill>
                <a:latin typeface="Open Sans"/>
                <a:ea typeface="Open Sans"/>
                <a:cs typeface="Open Sans"/>
                <a:sym typeface="Open Sans"/>
              </a:rPr>
              <a:t> – Number and Algebra, Measurement and Space,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AU" sz="2400" b="0" i="0" u="none" strike="noStrike" cap="none">
                <a:solidFill>
                  <a:schemeClr val="dk1"/>
                </a:solidFill>
                <a:latin typeface="Open Sans"/>
                <a:ea typeface="Open Sans"/>
                <a:cs typeface="Open Sans"/>
                <a:sym typeface="Open Sans"/>
              </a:rPr>
              <a:t>Statistics and Probability</a:t>
            </a:r>
            <a:endParaRPr sz="1400" b="0" i="0" u="none" strike="noStrike" cap="none">
              <a:solidFill>
                <a:srgbClr val="000000"/>
              </a:solidFill>
              <a:latin typeface="Arial"/>
              <a:ea typeface="Arial"/>
              <a:cs typeface="Arial"/>
              <a:sym typeface="Arial"/>
            </a:endParaRPr>
          </a:p>
        </p:txBody>
      </p:sp>
      <p:sp>
        <p:nvSpPr>
          <p:cNvPr id="158" name="Google Shape;158;p12"/>
          <p:cNvSpPr txBox="1"/>
          <p:nvPr/>
        </p:nvSpPr>
        <p:spPr>
          <a:xfrm>
            <a:off x="2364850" y="5763280"/>
            <a:ext cx="746229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b="0" i="0" u="none" strike="noStrike" cap="none">
                <a:solidFill>
                  <a:schemeClr val="dk1"/>
                </a:solidFill>
                <a:latin typeface="Open Sans"/>
                <a:ea typeface="Open Sans"/>
                <a:cs typeface="Open Sans"/>
                <a:sym typeface="Open Sans"/>
              </a:rPr>
              <a:t>Together these make up 50% of our learning time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3" descr="A colorful bird with its wings spread&#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164" name="Google Shape;164;p13"/>
          <p:cNvSpPr txBox="1"/>
          <p:nvPr/>
        </p:nvSpPr>
        <p:spPr>
          <a:xfrm>
            <a:off x="747714" y="2884982"/>
            <a:ext cx="4886400" cy="454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b="1" i="0" u="none" strike="noStrike" cap="none">
                <a:solidFill>
                  <a:srgbClr val="000000"/>
                </a:solidFill>
                <a:latin typeface="Open Sans"/>
                <a:ea typeface="Open Sans"/>
                <a:cs typeface="Open Sans"/>
                <a:sym typeface="Open Sans"/>
              </a:rPr>
              <a:t>Science - 4 topics</a:t>
            </a:r>
            <a:br>
              <a:rPr lang="en-AU" sz="2400" b="0" i="0" u="none" strike="noStrike" cap="none">
                <a:solidFill>
                  <a:schemeClr val="dk1"/>
                </a:solidFill>
                <a:latin typeface="Open Sans"/>
                <a:ea typeface="Open Sans"/>
                <a:cs typeface="Open Sans"/>
                <a:sym typeface="Open Sans"/>
              </a:rPr>
            </a:br>
            <a:r>
              <a:rPr lang="en-AU" sz="2400" b="0" i="0" u="none" strike="noStrike" cap="none">
                <a:solidFill>
                  <a:srgbClr val="000000"/>
                </a:solidFill>
                <a:latin typeface="Open Sans"/>
                <a:ea typeface="Open Sans"/>
                <a:cs typeface="Open Sans"/>
                <a:sym typeface="Open Sans"/>
              </a:rPr>
              <a:t>Living World, Material World, Physical, Earth and Space and Weather</a:t>
            </a:r>
            <a:endParaRPr sz="1600" b="0" i="0" u="none" strike="noStrike" cap="none">
              <a:solidFill>
                <a:srgbClr val="00B050"/>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2400"/>
              <a:buFont typeface="Arial"/>
              <a:buNone/>
            </a:pPr>
            <a:br>
              <a:rPr lang="en-AU" sz="2400" b="0" i="0" u="none" strike="noStrike" cap="none">
                <a:solidFill>
                  <a:schemeClr val="dk1"/>
                </a:solidFill>
                <a:latin typeface="Open Sans"/>
                <a:ea typeface="Open Sans"/>
                <a:cs typeface="Open Sans"/>
                <a:sym typeface="Open Sans"/>
              </a:rPr>
            </a:br>
            <a:r>
              <a:rPr lang="en-AU" sz="2400" b="1" i="0" u="none" strike="noStrike" cap="none">
                <a:solidFill>
                  <a:srgbClr val="000000"/>
                </a:solidFill>
                <a:latin typeface="Open Sans"/>
                <a:ea typeface="Open Sans"/>
                <a:cs typeface="Open Sans"/>
                <a:sym typeface="Open Sans"/>
              </a:rPr>
              <a:t>History </a:t>
            </a:r>
            <a:br>
              <a:rPr lang="en-AU" sz="2400" b="0" i="0" u="none" strike="noStrike" cap="none">
                <a:solidFill>
                  <a:schemeClr val="dk1"/>
                </a:solidFill>
                <a:latin typeface="Open Sans"/>
                <a:ea typeface="Open Sans"/>
                <a:cs typeface="Open Sans"/>
                <a:sym typeface="Open Sans"/>
              </a:rPr>
            </a:br>
            <a:r>
              <a:rPr lang="en-AU" sz="2400" b="0" i="0" u="none" strike="noStrike" cap="none">
                <a:solidFill>
                  <a:srgbClr val="000000"/>
                </a:solidFill>
                <a:latin typeface="Open Sans"/>
                <a:ea typeface="Open Sans"/>
                <a:cs typeface="Open Sans"/>
                <a:sym typeface="Open Sans"/>
              </a:rPr>
              <a:t>Personal and Family Histories</a:t>
            </a:r>
            <a:endParaRPr sz="1600" b="0" i="0" u="none" strike="noStrike" cap="none">
              <a:solidFill>
                <a:srgbClr val="00B050"/>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2400"/>
              <a:buFont typeface="Arial"/>
              <a:buNone/>
            </a:pPr>
            <a:br>
              <a:rPr lang="en-AU" sz="2400" b="0" i="0" u="none" strike="noStrike" cap="none">
                <a:solidFill>
                  <a:schemeClr val="dk1"/>
                </a:solidFill>
                <a:latin typeface="Open Sans"/>
                <a:ea typeface="Open Sans"/>
                <a:cs typeface="Open Sans"/>
                <a:sym typeface="Open Sans"/>
              </a:rPr>
            </a:br>
            <a:r>
              <a:rPr lang="en-AU" sz="2400" b="1" i="0" u="none" strike="noStrike" cap="none">
                <a:solidFill>
                  <a:srgbClr val="000000"/>
                </a:solidFill>
                <a:latin typeface="Open Sans"/>
                <a:ea typeface="Open Sans"/>
                <a:cs typeface="Open Sans"/>
                <a:sym typeface="Open Sans"/>
              </a:rPr>
              <a:t>Geography </a:t>
            </a:r>
            <a:endParaRPr sz="1600" b="1" i="0" u="none" strike="noStrike" cap="none">
              <a:solidFill>
                <a:srgbClr val="00B050"/>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2400"/>
              <a:buFont typeface="Arial"/>
              <a:buNone/>
            </a:pPr>
            <a:r>
              <a:rPr lang="en-AU" sz="2400" b="0" i="0" u="none" strike="noStrike" cap="none">
                <a:solidFill>
                  <a:srgbClr val="000000"/>
                </a:solidFill>
                <a:latin typeface="Open Sans"/>
                <a:ea typeface="Open Sans"/>
                <a:cs typeface="Open Sans"/>
                <a:sym typeface="Open Sans"/>
              </a:rPr>
              <a:t>People live in Places</a:t>
            </a:r>
            <a:endParaRPr sz="1600" b="0" i="0" u="none" strike="noStrike" cap="none">
              <a:solidFill>
                <a:srgbClr val="00B050"/>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1800"/>
              <a:buFont typeface="Arial"/>
              <a:buNone/>
            </a:pPr>
            <a:br>
              <a:rPr lang="en-AU"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165" name="Google Shape;165;p13"/>
          <p:cNvSpPr txBox="1"/>
          <p:nvPr/>
        </p:nvSpPr>
        <p:spPr>
          <a:xfrm>
            <a:off x="6096000" y="2883889"/>
            <a:ext cx="63342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400"/>
              </a:spcBef>
              <a:spcAft>
                <a:spcPts val="0"/>
              </a:spcAft>
              <a:buClr>
                <a:srgbClr val="000000"/>
              </a:buClr>
              <a:buSzPts val="2400"/>
              <a:buFont typeface="Arial"/>
              <a:buNone/>
            </a:pPr>
            <a:r>
              <a:rPr lang="en-AU" sz="2400" b="1" i="0" u="none" strike="noStrike" cap="none">
                <a:solidFill>
                  <a:srgbClr val="000000"/>
                </a:solidFill>
                <a:latin typeface="Open Sans"/>
                <a:ea typeface="Open Sans"/>
                <a:cs typeface="Open Sans"/>
                <a:sym typeface="Open Sans"/>
              </a:rPr>
              <a:t>P.D.H.P.E </a:t>
            </a:r>
            <a:r>
              <a:rPr lang="en-AU" sz="2400" b="0" i="0" u="none" strike="noStrike" cap="none">
                <a:solidFill>
                  <a:srgbClr val="000000"/>
                </a:solidFill>
                <a:latin typeface="Open Sans"/>
                <a:ea typeface="Open Sans"/>
                <a:cs typeface="Open Sans"/>
                <a:sym typeface="Open Sans"/>
              </a:rPr>
              <a:t>delivered by Specialist Sports Teachers (sports houses)</a:t>
            </a:r>
            <a:endParaRPr sz="2400" b="1" i="0" u="none" strike="noStrike" cap="none">
              <a:solidFill>
                <a:srgbClr val="00B05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br>
              <a:rPr lang="en-AU" sz="2400" b="0" i="0" u="none" strike="noStrike" cap="none">
                <a:solidFill>
                  <a:schemeClr val="dk1"/>
                </a:solidFill>
                <a:latin typeface="Open Sans"/>
                <a:ea typeface="Open Sans"/>
                <a:cs typeface="Open Sans"/>
                <a:sym typeface="Open Sans"/>
              </a:rPr>
            </a:br>
            <a:r>
              <a:rPr lang="en-AU" sz="2400" b="1" i="0" u="none" strike="noStrike" cap="none">
                <a:solidFill>
                  <a:srgbClr val="000000"/>
                </a:solidFill>
                <a:latin typeface="Open Sans"/>
                <a:ea typeface="Open Sans"/>
                <a:cs typeface="Open Sans"/>
                <a:sym typeface="Open Sans"/>
              </a:rPr>
              <a:t>C.A.P.A </a:t>
            </a:r>
            <a:r>
              <a:rPr lang="en-AU" sz="2400" b="0" i="0" u="none" strike="noStrike" cap="none">
                <a:solidFill>
                  <a:srgbClr val="000000"/>
                </a:solidFill>
                <a:latin typeface="Open Sans"/>
                <a:ea typeface="Open Sans"/>
                <a:cs typeface="Open Sans"/>
                <a:sym typeface="Open Sans"/>
              </a:rPr>
              <a:t>– Drama, Dance and Visual Art</a:t>
            </a:r>
            <a:endParaRPr sz="2400" b="0" i="0" u="none" strike="noStrike" cap="none">
              <a:solidFill>
                <a:srgbClr val="000000"/>
              </a:solidFill>
              <a:latin typeface="Open Sans"/>
              <a:ea typeface="Open Sans"/>
              <a:cs typeface="Open Sans"/>
              <a:sym typeface="Open Sans"/>
            </a:endParaRPr>
          </a:p>
          <a:p>
            <a:pPr marL="0" lvl="0" indent="0" algn="l" rtl="0">
              <a:spcBef>
                <a:spcPts val="0"/>
              </a:spcBef>
              <a:spcAft>
                <a:spcPts val="0"/>
              </a:spcAft>
              <a:buClr>
                <a:schemeClr val="dk1"/>
              </a:buClr>
              <a:buSzPts val="2400"/>
              <a:buFont typeface="Arial"/>
              <a:buNone/>
            </a:pPr>
            <a:endParaRPr sz="2400" b="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2400"/>
              <a:buFont typeface="Arial"/>
              <a:buNone/>
            </a:pPr>
            <a:r>
              <a:rPr lang="en-AU" sz="2400" b="1">
                <a:solidFill>
                  <a:schemeClr val="dk1"/>
                </a:solidFill>
                <a:latin typeface="Open Sans"/>
                <a:ea typeface="Open Sans"/>
                <a:cs typeface="Open Sans"/>
                <a:sym typeface="Open Sans"/>
              </a:rPr>
              <a:t>Music</a:t>
            </a:r>
            <a:r>
              <a:rPr lang="en-AU" sz="2400">
                <a:solidFill>
                  <a:schemeClr val="dk1"/>
                </a:solidFill>
                <a:latin typeface="Open Sans"/>
                <a:ea typeface="Open Sans"/>
                <a:cs typeface="Open Sans"/>
                <a:sym typeface="Open Sans"/>
              </a:rPr>
              <a:t> delivered by Specialist Music Teachers</a:t>
            </a:r>
            <a:endParaRPr sz="240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p:nvPr/>
        </p:nvSpPr>
        <p:spPr>
          <a:xfrm>
            <a:off x="216693" y="3069829"/>
            <a:ext cx="7755731" cy="3539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b="0" i="0" u="none" strike="noStrike" cap="none">
                <a:solidFill>
                  <a:srgbClr val="000000"/>
                </a:solidFill>
                <a:latin typeface="Open Sans"/>
                <a:ea typeface="Open Sans"/>
                <a:cs typeface="Open Sans"/>
                <a:sym typeface="Open Sans"/>
              </a:rPr>
              <a:t>Students are allocated to a particular house group.</a:t>
            </a:r>
            <a:endParaRPr sz="2400" b="0" i="0" u="none" strike="noStrike" cap="none">
              <a:solidFill>
                <a:srgbClr val="00B050"/>
              </a:solidFill>
              <a:latin typeface="Open Sans"/>
              <a:ea typeface="Open Sans"/>
              <a:cs typeface="Open Sans"/>
              <a:sym typeface="Open Sans"/>
            </a:endParaRPr>
          </a:p>
          <a:p>
            <a:pPr marL="109728" marR="0" lvl="0" indent="0" algn="l" rtl="0">
              <a:lnSpc>
                <a:spcPct val="100000"/>
              </a:lnSpc>
              <a:spcBef>
                <a:spcPts val="400"/>
              </a:spcBef>
              <a:spcAft>
                <a:spcPts val="0"/>
              </a:spcAft>
              <a:buClr>
                <a:srgbClr val="000000"/>
              </a:buClr>
              <a:buSzPts val="2400"/>
              <a:buFont typeface="Arial"/>
              <a:buNone/>
            </a:pPr>
            <a:r>
              <a:rPr lang="en-AU" sz="2400" b="0" i="0" u="none" strike="noStrike" cap="none">
                <a:solidFill>
                  <a:srgbClr val="000000"/>
                </a:solidFill>
                <a:latin typeface="Open Sans"/>
                <a:ea typeface="Open Sans"/>
                <a:cs typeface="Open Sans"/>
                <a:sym typeface="Open Sans"/>
              </a:rPr>
              <a:t> </a:t>
            </a:r>
            <a:endParaRPr sz="24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2400"/>
              <a:buFont typeface="Arial"/>
              <a:buNone/>
            </a:pPr>
            <a:r>
              <a:rPr lang="en-AU" sz="2400" b="0" i="0" u="none" strike="noStrike" cap="none">
                <a:solidFill>
                  <a:srgbClr val="000000"/>
                </a:solidFill>
                <a:latin typeface="Open Sans"/>
                <a:ea typeface="Open Sans"/>
                <a:cs typeface="Open Sans"/>
                <a:sym typeface="Open Sans"/>
              </a:rPr>
              <a:t>House groups and colours are: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2400"/>
              <a:buFont typeface="Arial"/>
              <a:buNone/>
            </a:pPr>
            <a:r>
              <a:rPr lang="en-AU" sz="2400" b="0" i="0" u="none" strike="noStrike" cap="none">
                <a:solidFill>
                  <a:srgbClr val="000000"/>
                </a:solidFill>
                <a:latin typeface="Open Sans"/>
                <a:ea typeface="Open Sans"/>
                <a:cs typeface="Open Sans"/>
                <a:sym typeface="Open Sans"/>
              </a:rPr>
              <a:t>Wear sport uniform and sport shoes.</a:t>
            </a:r>
            <a:endParaRPr sz="2400" b="0" i="0" u="none" strike="noStrike" cap="none">
              <a:solidFill>
                <a:srgbClr val="00B050"/>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2400"/>
              <a:buFont typeface="Arial"/>
              <a:buNone/>
            </a:pPr>
            <a:br>
              <a:rPr lang="en-AU" sz="2400" b="0" i="0" u="none" strike="noStrike" cap="none">
                <a:solidFill>
                  <a:schemeClr val="dk1"/>
                </a:solidFill>
                <a:latin typeface="Open Sans"/>
                <a:ea typeface="Open Sans"/>
                <a:cs typeface="Open Sans"/>
                <a:sym typeface="Open Sans"/>
              </a:rPr>
            </a:br>
            <a:r>
              <a:rPr lang="en-AU" sz="2400" b="0" i="0" u="none" strike="noStrike" cap="none">
                <a:solidFill>
                  <a:srgbClr val="000000"/>
                </a:solidFill>
                <a:latin typeface="Open Sans"/>
                <a:ea typeface="Open Sans"/>
                <a:cs typeface="Open Sans"/>
                <a:sym typeface="Open Sans"/>
              </a:rPr>
              <a:t>Class teacher will notify parents when sport lessons are scheduled. </a:t>
            </a:r>
            <a:endParaRPr sz="2400" b="0" i="0" u="none" strike="noStrike" cap="none">
              <a:solidFill>
                <a:srgbClr val="00B050"/>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1200"/>
              <a:buFont typeface="Arial"/>
              <a:buNone/>
            </a:pPr>
            <a:endParaRPr sz="1200" b="0" i="0" u="none" strike="noStrike" cap="none">
              <a:solidFill>
                <a:srgbClr val="00B050"/>
              </a:solidFill>
              <a:latin typeface="Noto Sans Symbols"/>
              <a:ea typeface="Noto Sans Symbols"/>
              <a:cs typeface="Noto Sans Symbols"/>
              <a:sym typeface="Noto Sans Symbols"/>
            </a:endParaRPr>
          </a:p>
        </p:txBody>
      </p:sp>
      <p:sp>
        <p:nvSpPr>
          <p:cNvPr id="171" name="Google Shape;171;p14"/>
          <p:cNvSpPr txBox="1"/>
          <p:nvPr/>
        </p:nvSpPr>
        <p:spPr>
          <a:xfrm>
            <a:off x="5343525" y="3654604"/>
            <a:ext cx="3195600" cy="882600"/>
          </a:xfrm>
          <a:prstGeom prst="rect">
            <a:avLst/>
          </a:prstGeom>
          <a:noFill/>
          <a:ln>
            <a:noFill/>
          </a:ln>
        </p:spPr>
        <p:txBody>
          <a:bodyPr spcFirstLastPara="1" wrap="square" lIns="91425" tIns="45700" rIns="91425" bIns="45700" anchor="t" anchorCtr="0">
            <a:spAutoFit/>
          </a:bodyPr>
          <a:lstStyle/>
          <a:p>
            <a:pPr marL="109728" marR="0" lvl="0" indent="0" algn="l" rtl="0">
              <a:lnSpc>
                <a:spcPct val="100000"/>
              </a:lnSpc>
              <a:spcBef>
                <a:spcPts val="0"/>
              </a:spcBef>
              <a:spcAft>
                <a:spcPts val="0"/>
              </a:spcAft>
              <a:buClr>
                <a:srgbClr val="000000"/>
              </a:buClr>
              <a:buSzPts val="2400"/>
              <a:buFont typeface="Arial"/>
              <a:buNone/>
            </a:pPr>
            <a:r>
              <a:rPr lang="en-AU" sz="2400" b="1" i="0" u="none" strike="noStrike" cap="none">
                <a:solidFill>
                  <a:srgbClr val="DDDC5A"/>
                </a:solidFill>
                <a:latin typeface="Open Sans"/>
                <a:ea typeface="Open Sans"/>
                <a:cs typeface="Open Sans"/>
                <a:sym typeface="Open Sans"/>
              </a:rPr>
              <a:t>BARRENJOEY</a:t>
            </a:r>
            <a:endParaRPr sz="2400" b="0" i="0" u="none" strike="noStrike" cap="none">
              <a:solidFill>
                <a:schemeClr val="dk1"/>
              </a:solidFill>
              <a:latin typeface="Open Sans"/>
              <a:ea typeface="Open Sans"/>
              <a:cs typeface="Open Sans"/>
              <a:sym typeface="Open Sans"/>
            </a:endParaRPr>
          </a:p>
          <a:p>
            <a:pPr marL="109728" marR="0" lvl="0" indent="0" algn="l" rtl="0">
              <a:lnSpc>
                <a:spcPct val="100000"/>
              </a:lnSpc>
              <a:spcBef>
                <a:spcPts val="400"/>
              </a:spcBef>
              <a:spcAft>
                <a:spcPts val="0"/>
              </a:spcAft>
              <a:buClr>
                <a:srgbClr val="000000"/>
              </a:buClr>
              <a:buSzPts val="2400"/>
              <a:buFont typeface="Arial"/>
              <a:buNone/>
            </a:pPr>
            <a:r>
              <a:rPr lang="en-AU" sz="2400" b="1" i="0" u="none" strike="noStrike" cap="none">
                <a:solidFill>
                  <a:srgbClr val="3366FF"/>
                </a:solidFill>
                <a:latin typeface="Open Sans"/>
                <a:ea typeface="Open Sans"/>
                <a:cs typeface="Open Sans"/>
                <a:sym typeface="Open Sans"/>
              </a:rPr>
              <a:t>HAWKESBURY</a:t>
            </a:r>
            <a:endParaRPr sz="2400" b="0" i="0" u="none" strike="noStrike" cap="none">
              <a:solidFill>
                <a:schemeClr val="dk1"/>
              </a:solidFill>
              <a:latin typeface="Open Sans"/>
              <a:ea typeface="Open Sans"/>
              <a:cs typeface="Open Sans"/>
              <a:sym typeface="Open Sans"/>
            </a:endParaRPr>
          </a:p>
        </p:txBody>
      </p:sp>
      <p:sp>
        <p:nvSpPr>
          <p:cNvPr id="172" name="Google Shape;172;p14"/>
          <p:cNvSpPr txBox="1"/>
          <p:nvPr/>
        </p:nvSpPr>
        <p:spPr>
          <a:xfrm>
            <a:off x="8539162" y="3654604"/>
            <a:ext cx="2578894" cy="1436291"/>
          </a:xfrm>
          <a:prstGeom prst="rect">
            <a:avLst/>
          </a:prstGeom>
          <a:noFill/>
          <a:ln>
            <a:noFill/>
          </a:ln>
        </p:spPr>
        <p:txBody>
          <a:bodyPr spcFirstLastPara="1" wrap="square" lIns="91425" tIns="45700" rIns="91425" bIns="45700" anchor="t" anchorCtr="0">
            <a:spAutoFit/>
          </a:bodyPr>
          <a:lstStyle/>
          <a:p>
            <a:pPr marL="109728" marR="0" lvl="0" indent="0" algn="l" rtl="0">
              <a:lnSpc>
                <a:spcPct val="100000"/>
              </a:lnSpc>
              <a:spcBef>
                <a:spcPts val="0"/>
              </a:spcBef>
              <a:spcAft>
                <a:spcPts val="0"/>
              </a:spcAft>
              <a:buClr>
                <a:srgbClr val="000000"/>
              </a:buClr>
              <a:buSzPts val="2400"/>
              <a:buFont typeface="Arial"/>
              <a:buNone/>
            </a:pPr>
            <a:r>
              <a:rPr lang="en-AU" sz="2400" b="1" i="0" u="none" strike="noStrike" cap="none">
                <a:solidFill>
                  <a:srgbClr val="FF0000"/>
                </a:solidFill>
                <a:latin typeface="Open Sans"/>
                <a:ea typeface="Open Sans"/>
                <a:cs typeface="Open Sans"/>
                <a:sym typeface="Open Sans"/>
              </a:rPr>
              <a:t>PITTWATER</a:t>
            </a:r>
            <a:endParaRPr sz="2400" b="0" i="0" u="none" strike="noStrike" cap="none">
              <a:solidFill>
                <a:schemeClr val="dk1"/>
              </a:solidFill>
              <a:latin typeface="Open Sans"/>
              <a:ea typeface="Open Sans"/>
              <a:cs typeface="Open Sans"/>
              <a:sym typeface="Open Sans"/>
            </a:endParaRPr>
          </a:p>
          <a:p>
            <a:pPr marL="109728" marR="0" lvl="0" indent="0" algn="l" rtl="0">
              <a:lnSpc>
                <a:spcPct val="100000"/>
              </a:lnSpc>
              <a:spcBef>
                <a:spcPts val="400"/>
              </a:spcBef>
              <a:spcAft>
                <a:spcPts val="0"/>
              </a:spcAft>
              <a:buClr>
                <a:srgbClr val="000000"/>
              </a:buClr>
              <a:buSzPts val="2400"/>
              <a:buFont typeface="Arial"/>
              <a:buNone/>
            </a:pPr>
            <a:r>
              <a:rPr lang="en-AU" sz="2400" b="1" i="0" u="none" strike="noStrike" cap="none">
                <a:solidFill>
                  <a:srgbClr val="00B050"/>
                </a:solidFill>
                <a:latin typeface="Open Sans"/>
                <a:ea typeface="Open Sans"/>
                <a:cs typeface="Open Sans"/>
                <a:sym typeface="Open Sans"/>
              </a:rPr>
              <a:t>WARRINGAH</a:t>
            </a:r>
            <a:endParaRPr sz="24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br>
              <a:rPr lang="en-AU"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pic>
        <p:nvPicPr>
          <p:cNvPr id="173" name="Google Shape;173;p14" descr="A colorful bird with its wings spread&#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15"/>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p15"/>
          <p:cNvPicPr preferRelativeResize="0"/>
          <p:nvPr/>
        </p:nvPicPr>
        <p:blipFill rotWithShape="1">
          <a:blip r:embed="rId3">
            <a:alphaModFix amt="70000"/>
          </a:blip>
          <a:srcRect r="20689"/>
          <a:stretch/>
        </p:blipFill>
        <p:spPr>
          <a:xfrm>
            <a:off x="2522356" y="10"/>
            <a:ext cx="9669642" cy="6857990"/>
          </a:xfrm>
          <a:prstGeom prst="rect">
            <a:avLst/>
          </a:prstGeom>
          <a:noFill/>
          <a:ln>
            <a:noFill/>
          </a:ln>
        </p:spPr>
      </p:pic>
      <p:sp>
        <p:nvSpPr>
          <p:cNvPr id="180" name="Google Shape;180;p15"/>
          <p:cNvSpPr/>
          <p:nvPr/>
        </p:nvSpPr>
        <p:spPr>
          <a:xfrm>
            <a:off x="-1" y="0"/>
            <a:ext cx="7390263"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15"/>
          <p:cNvSpPr txBox="1"/>
          <p:nvPr/>
        </p:nvSpPr>
        <p:spPr>
          <a:xfrm>
            <a:off x="180974" y="319651"/>
            <a:ext cx="7209287" cy="6238312"/>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rgbClr val="000000"/>
              </a:buClr>
              <a:buSzPct val="100000"/>
              <a:buFont typeface="Arial"/>
              <a:buNone/>
            </a:pPr>
            <a:r>
              <a:rPr lang="en-AU" sz="2400" b="1" i="0" u="sng" strike="noStrike" cap="none">
                <a:solidFill>
                  <a:schemeClr val="dk1"/>
                </a:solidFill>
                <a:latin typeface="Open Sans"/>
                <a:ea typeface="Open Sans"/>
                <a:cs typeface="Open Sans"/>
                <a:sym typeface="Open Sans"/>
              </a:rPr>
              <a:t>Reading – READ, READ, READ</a:t>
            </a:r>
            <a:r>
              <a:rPr lang="en-AU" sz="2400" b="0" i="0" u="sng" strike="noStrike" cap="none">
                <a:solidFill>
                  <a:schemeClr val="dk1"/>
                </a:solidFill>
                <a:latin typeface="Open Sans"/>
                <a:ea typeface="Open Sans"/>
                <a:cs typeface="Open Sans"/>
                <a:sym typeface="Open Sans"/>
              </a:rPr>
              <a:t> </a:t>
            </a:r>
            <a:endParaRPr sz="2400" b="1" i="0" u="sng" strike="noStrike" cap="none">
              <a:solidFill>
                <a:schemeClr val="dk1"/>
              </a:solidFill>
              <a:latin typeface="Open Sans"/>
              <a:ea typeface="Open Sans"/>
              <a:cs typeface="Open Sans"/>
              <a:sym typeface="Open Sans"/>
            </a:endParaRPr>
          </a:p>
          <a:p>
            <a:pPr marL="0" marR="0" lvl="0" indent="0" algn="l" rtl="0">
              <a:lnSpc>
                <a:spcPct val="160000"/>
              </a:lnSpc>
              <a:spcBef>
                <a:spcPts val="400"/>
              </a:spcBef>
              <a:spcAft>
                <a:spcPts val="0"/>
              </a:spcAft>
              <a:buClr>
                <a:srgbClr val="000000"/>
              </a:buClr>
              <a:buSzPct val="100000"/>
              <a:buFont typeface="Arial"/>
              <a:buNone/>
            </a:pPr>
            <a:br>
              <a:rPr lang="en-AU" sz="1800" b="0" i="0" u="none" strike="noStrike" cap="none">
                <a:solidFill>
                  <a:schemeClr val="dk1"/>
                </a:solidFill>
                <a:latin typeface="Open Sans"/>
                <a:ea typeface="Open Sans"/>
                <a:cs typeface="Open Sans"/>
                <a:sym typeface="Open Sans"/>
              </a:rPr>
            </a:br>
            <a:r>
              <a:rPr lang="en-AU" sz="1800" b="0" i="0" u="none" strike="noStrike" cap="none">
                <a:solidFill>
                  <a:schemeClr val="dk1"/>
                </a:solidFill>
                <a:latin typeface="Open Sans"/>
                <a:ea typeface="Open Sans"/>
                <a:cs typeface="Open Sans"/>
                <a:sym typeface="Open Sans"/>
              </a:rPr>
              <a:t>Children who enjoy books are always more enthusiastic to learn to read. </a:t>
            </a:r>
            <a:endParaRPr sz="1200" b="0" i="0" u="none" strike="noStrike" cap="none">
              <a:solidFill>
                <a:srgbClr val="000000"/>
              </a:solidFill>
              <a:latin typeface="Arial"/>
              <a:ea typeface="Arial"/>
              <a:cs typeface="Arial"/>
              <a:sym typeface="Arial"/>
            </a:endParaRPr>
          </a:p>
          <a:p>
            <a:pPr marL="0" marR="0" lvl="0" indent="0" algn="l" rtl="0">
              <a:lnSpc>
                <a:spcPct val="160000"/>
              </a:lnSpc>
              <a:spcBef>
                <a:spcPts val="400"/>
              </a:spcBef>
              <a:spcAft>
                <a:spcPts val="0"/>
              </a:spcAft>
              <a:buClr>
                <a:srgbClr val="000000"/>
              </a:buClr>
              <a:buSzPct val="100000"/>
              <a:buFont typeface="Arial"/>
              <a:buNone/>
            </a:pPr>
            <a:br>
              <a:rPr lang="en-AU" sz="1800" b="0" i="0" u="none" strike="noStrike" cap="none">
                <a:solidFill>
                  <a:schemeClr val="dk1"/>
                </a:solidFill>
                <a:latin typeface="Open Sans"/>
                <a:ea typeface="Open Sans"/>
                <a:cs typeface="Open Sans"/>
                <a:sym typeface="Open Sans"/>
              </a:rPr>
            </a:br>
            <a:r>
              <a:rPr lang="en-AU" sz="1800" b="0" i="0" u="none" strike="noStrike" cap="none">
                <a:solidFill>
                  <a:schemeClr val="dk1"/>
                </a:solidFill>
                <a:latin typeface="Open Sans"/>
                <a:ea typeface="Open Sans"/>
                <a:cs typeface="Open Sans"/>
                <a:sym typeface="Open Sans"/>
              </a:rPr>
              <a:t>Practise holding a book correctly and turning the pages.</a:t>
            </a:r>
            <a:endParaRPr sz="1200" b="0" i="0" u="none" strike="noStrike" cap="none">
              <a:solidFill>
                <a:srgbClr val="000000"/>
              </a:solidFill>
              <a:latin typeface="Arial"/>
              <a:ea typeface="Arial"/>
              <a:cs typeface="Arial"/>
              <a:sym typeface="Arial"/>
            </a:endParaRPr>
          </a:p>
          <a:p>
            <a:pPr marL="0" marR="0" lvl="0" indent="0" algn="l" rtl="0">
              <a:lnSpc>
                <a:spcPct val="160000"/>
              </a:lnSpc>
              <a:spcBef>
                <a:spcPts val="400"/>
              </a:spcBef>
              <a:spcAft>
                <a:spcPts val="0"/>
              </a:spcAft>
              <a:buClr>
                <a:srgbClr val="000000"/>
              </a:buClr>
              <a:buSzPct val="100000"/>
              <a:buFont typeface="Arial"/>
              <a:buNone/>
            </a:pPr>
            <a:br>
              <a:rPr lang="en-AU" sz="1800" b="0" i="0" u="none" strike="noStrike" cap="none">
                <a:solidFill>
                  <a:schemeClr val="dk1"/>
                </a:solidFill>
                <a:latin typeface="Open Sans"/>
                <a:ea typeface="Open Sans"/>
                <a:cs typeface="Open Sans"/>
                <a:sym typeface="Open Sans"/>
              </a:rPr>
            </a:br>
            <a:r>
              <a:rPr lang="en-AU" sz="1800" b="0" i="0" u="none" strike="noStrike" cap="none">
                <a:solidFill>
                  <a:schemeClr val="dk1"/>
                </a:solidFill>
                <a:latin typeface="Open Sans"/>
                <a:ea typeface="Open Sans"/>
                <a:cs typeface="Open Sans"/>
                <a:sym typeface="Open Sans"/>
              </a:rPr>
              <a:t>Ask questions about what you’ve read. For example:</a:t>
            </a:r>
            <a:endParaRPr sz="1200" b="0" i="0" u="none" strike="noStrike" cap="none">
              <a:solidFill>
                <a:srgbClr val="000000"/>
              </a:solidFill>
              <a:latin typeface="Arial"/>
              <a:ea typeface="Arial"/>
              <a:cs typeface="Arial"/>
              <a:sym typeface="Arial"/>
            </a:endParaRPr>
          </a:p>
          <a:p>
            <a:pPr marL="742950" marR="0" lvl="1" indent="-228600" algn="l" rtl="0">
              <a:lnSpc>
                <a:spcPct val="160000"/>
              </a:lnSpc>
              <a:spcBef>
                <a:spcPts val="350"/>
              </a:spcBef>
              <a:spcAft>
                <a:spcPts val="0"/>
              </a:spcAft>
              <a:buClr>
                <a:schemeClr val="dk1"/>
              </a:buClr>
              <a:buSzPct val="144144"/>
              <a:buFont typeface="Arial"/>
              <a:buChar char="•"/>
            </a:pPr>
            <a:r>
              <a:rPr lang="en-AU" sz="1800" b="0" i="0" u="none" strike="noStrike" cap="none">
                <a:solidFill>
                  <a:schemeClr val="dk1"/>
                </a:solidFill>
                <a:latin typeface="Open Sans"/>
                <a:ea typeface="Open Sans"/>
                <a:cs typeface="Open Sans"/>
                <a:sym typeface="Open Sans"/>
              </a:rPr>
              <a:t>What happened next?</a:t>
            </a:r>
            <a:endParaRPr sz="1200" b="0" i="0" u="none" strike="noStrike" cap="none">
              <a:solidFill>
                <a:srgbClr val="000000"/>
              </a:solidFill>
              <a:latin typeface="Arial"/>
              <a:ea typeface="Arial"/>
              <a:cs typeface="Arial"/>
              <a:sym typeface="Arial"/>
            </a:endParaRPr>
          </a:p>
          <a:p>
            <a:pPr marL="742950" marR="0" lvl="1" indent="-228600" algn="l" rtl="0">
              <a:lnSpc>
                <a:spcPct val="160000"/>
              </a:lnSpc>
              <a:spcBef>
                <a:spcPts val="350"/>
              </a:spcBef>
              <a:spcAft>
                <a:spcPts val="0"/>
              </a:spcAft>
              <a:buClr>
                <a:schemeClr val="dk1"/>
              </a:buClr>
              <a:buSzPct val="144144"/>
              <a:buFont typeface="Arial"/>
              <a:buChar char="•"/>
            </a:pPr>
            <a:r>
              <a:rPr lang="en-AU" sz="1800" b="0" i="0" u="none" strike="noStrike" cap="none">
                <a:solidFill>
                  <a:schemeClr val="dk1"/>
                </a:solidFill>
                <a:latin typeface="Open Sans"/>
                <a:ea typeface="Open Sans"/>
                <a:cs typeface="Open Sans"/>
                <a:sym typeface="Open Sans"/>
              </a:rPr>
              <a:t>What was your favourite part?</a:t>
            </a:r>
            <a:endParaRPr sz="1200" b="0" i="0" u="none" strike="noStrike" cap="none">
              <a:solidFill>
                <a:srgbClr val="000000"/>
              </a:solidFill>
              <a:latin typeface="Arial"/>
              <a:ea typeface="Arial"/>
              <a:cs typeface="Arial"/>
              <a:sym typeface="Arial"/>
            </a:endParaRPr>
          </a:p>
          <a:p>
            <a:pPr marL="0" marR="0" lvl="0" indent="0" algn="l" rtl="0">
              <a:lnSpc>
                <a:spcPct val="160000"/>
              </a:lnSpc>
              <a:spcBef>
                <a:spcPts val="400"/>
              </a:spcBef>
              <a:spcAft>
                <a:spcPts val="0"/>
              </a:spcAft>
              <a:buClr>
                <a:srgbClr val="000000"/>
              </a:buClr>
              <a:buSzPct val="100000"/>
              <a:buFont typeface="Arial"/>
              <a:buNone/>
            </a:pPr>
            <a:br>
              <a:rPr lang="en-AU" sz="1800" b="0" i="0" u="none" strike="noStrike" cap="none">
                <a:solidFill>
                  <a:schemeClr val="dk1"/>
                </a:solidFill>
                <a:latin typeface="Open Sans"/>
                <a:ea typeface="Open Sans"/>
                <a:cs typeface="Open Sans"/>
                <a:sym typeface="Open Sans"/>
              </a:rPr>
            </a:br>
            <a:r>
              <a:rPr lang="en-AU" sz="1800" b="0" i="0" u="none" strike="noStrike" cap="none">
                <a:solidFill>
                  <a:schemeClr val="dk1"/>
                </a:solidFill>
                <a:latin typeface="Open Sans"/>
                <a:ea typeface="Open Sans"/>
                <a:cs typeface="Open Sans"/>
                <a:sym typeface="Open Sans"/>
              </a:rPr>
              <a:t>Read poems and Nursery Rhymes.</a:t>
            </a:r>
            <a:endParaRPr sz="1200" b="0" i="0" u="none" strike="noStrike" cap="none">
              <a:solidFill>
                <a:srgbClr val="000000"/>
              </a:solidFill>
              <a:latin typeface="Arial"/>
              <a:ea typeface="Arial"/>
              <a:cs typeface="Arial"/>
              <a:sym typeface="Arial"/>
            </a:endParaRPr>
          </a:p>
          <a:p>
            <a:pPr marL="0" marR="0" lvl="0" indent="0" algn="l" rtl="0">
              <a:lnSpc>
                <a:spcPct val="160000"/>
              </a:lnSpc>
              <a:spcBef>
                <a:spcPts val="400"/>
              </a:spcBef>
              <a:spcAft>
                <a:spcPts val="0"/>
              </a:spcAft>
              <a:buClr>
                <a:srgbClr val="000000"/>
              </a:buClr>
              <a:buSzPct val="100000"/>
              <a:buFont typeface="Arial"/>
              <a:buNone/>
            </a:pPr>
            <a:br>
              <a:rPr lang="en-AU" sz="1800" b="0" i="0" u="none" strike="noStrike" cap="none">
                <a:solidFill>
                  <a:schemeClr val="dk1"/>
                </a:solidFill>
                <a:latin typeface="Open Sans"/>
                <a:ea typeface="Open Sans"/>
                <a:cs typeface="Open Sans"/>
                <a:sym typeface="Open Sans"/>
              </a:rPr>
            </a:br>
            <a:r>
              <a:rPr lang="en-AU" sz="1800" b="0" i="0" u="none" strike="noStrike" cap="none">
                <a:solidFill>
                  <a:schemeClr val="dk1"/>
                </a:solidFill>
                <a:latin typeface="Open Sans"/>
                <a:ea typeface="Open Sans"/>
                <a:cs typeface="Open Sans"/>
                <a:sym typeface="Open Sans"/>
              </a:rPr>
              <a:t>Poetry develops phonemic awareness (e.g. ability to hear rhyme, distinguish sounds etc) which is the single biggest predictor of future reading ability. </a:t>
            </a:r>
            <a:endParaRPr sz="1200" b="0" i="0" u="none" strike="noStrike" cap="none">
              <a:solidFill>
                <a:srgbClr val="000000"/>
              </a:solidFill>
              <a:latin typeface="Arial"/>
              <a:ea typeface="Arial"/>
              <a:cs typeface="Arial"/>
              <a:sym typeface="Arial"/>
            </a:endParaRPr>
          </a:p>
          <a:p>
            <a:pPr marL="0" marR="0" lvl="0" indent="82550" algn="l" rtl="0">
              <a:lnSpc>
                <a:spcPct val="90000"/>
              </a:lnSpc>
              <a:spcBef>
                <a:spcPts val="0"/>
              </a:spcBef>
              <a:spcAft>
                <a:spcPts val="0"/>
              </a:spcAft>
              <a:buClr>
                <a:schemeClr val="dk1"/>
              </a:buClr>
              <a:buSzPct val="108108"/>
              <a:buFont typeface="Arial"/>
              <a:buNone/>
            </a:pPr>
            <a:endParaRPr sz="13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16"/>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7" name="Google Shape;187;p16"/>
          <p:cNvPicPr preferRelativeResize="0"/>
          <p:nvPr/>
        </p:nvPicPr>
        <p:blipFill rotWithShape="1">
          <a:blip r:embed="rId3">
            <a:alphaModFix amt="70000"/>
          </a:blip>
          <a:srcRect r="20689"/>
          <a:stretch/>
        </p:blipFill>
        <p:spPr>
          <a:xfrm>
            <a:off x="2522356" y="10"/>
            <a:ext cx="9669642" cy="6857990"/>
          </a:xfrm>
          <a:prstGeom prst="rect">
            <a:avLst/>
          </a:prstGeom>
          <a:noFill/>
          <a:ln>
            <a:noFill/>
          </a:ln>
        </p:spPr>
      </p:pic>
      <p:sp>
        <p:nvSpPr>
          <p:cNvPr id="188" name="Google Shape;188;p16"/>
          <p:cNvSpPr/>
          <p:nvPr/>
        </p:nvSpPr>
        <p:spPr>
          <a:xfrm>
            <a:off x="-1" y="0"/>
            <a:ext cx="7390263"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16"/>
          <p:cNvSpPr txBox="1"/>
          <p:nvPr/>
        </p:nvSpPr>
        <p:spPr>
          <a:xfrm>
            <a:off x="180975" y="185738"/>
            <a:ext cx="6434138" cy="6529387"/>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0"/>
              </a:spcBef>
              <a:spcAft>
                <a:spcPts val="0"/>
              </a:spcAft>
              <a:buClr>
                <a:srgbClr val="000000"/>
              </a:buClr>
              <a:buSzPct val="100000"/>
              <a:buFont typeface="Arial"/>
              <a:buNone/>
            </a:pPr>
            <a:r>
              <a:rPr lang="en-AU" sz="2400" b="1" i="0" u="sng" strike="noStrike" cap="none">
                <a:solidFill>
                  <a:schemeClr val="dk1"/>
                </a:solidFill>
                <a:latin typeface="Open Sans"/>
                <a:ea typeface="Open Sans"/>
                <a:cs typeface="Open Sans"/>
                <a:sym typeface="Open Sans"/>
              </a:rPr>
              <a:t>Oral Communication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ct val="100000"/>
              <a:buFont typeface="Arial"/>
              <a:buNone/>
            </a:pPr>
            <a:endParaRPr sz="2400" b="1" i="0" u="none" strike="noStrike" cap="none">
              <a:solidFill>
                <a:schemeClr val="dk1"/>
              </a:solidFill>
              <a:latin typeface="Open Sans"/>
              <a:ea typeface="Open Sans"/>
              <a:cs typeface="Open Sans"/>
              <a:sym typeface="Open Sans"/>
            </a:endParaRPr>
          </a:p>
          <a:p>
            <a:pPr marL="0" marR="0" lvl="0" indent="0" algn="l" rtl="0">
              <a:lnSpc>
                <a:spcPct val="160000"/>
              </a:lnSpc>
              <a:spcBef>
                <a:spcPts val="400"/>
              </a:spcBef>
              <a:spcAft>
                <a:spcPts val="0"/>
              </a:spcAft>
              <a:buClr>
                <a:srgbClr val="000000"/>
              </a:buClr>
              <a:buSzPct val="100000"/>
              <a:buFont typeface="Arial"/>
              <a:buNone/>
            </a:pPr>
            <a:r>
              <a:rPr lang="en-AU" sz="1900" b="0" i="0" u="none" strike="noStrike" cap="none">
                <a:solidFill>
                  <a:srgbClr val="000000"/>
                </a:solidFill>
                <a:latin typeface="Open Sans"/>
                <a:ea typeface="Open Sans"/>
                <a:cs typeface="Open Sans"/>
                <a:sym typeface="Open Sans"/>
              </a:rPr>
              <a:t>Encourage your child to talk about familiar objects and events. </a:t>
            </a:r>
            <a:endParaRPr sz="1900" b="0" i="0" u="none" strike="noStrike" cap="none">
              <a:solidFill>
                <a:srgbClr val="00B050"/>
              </a:solidFill>
              <a:latin typeface="Open Sans"/>
              <a:ea typeface="Open Sans"/>
              <a:cs typeface="Open Sans"/>
              <a:sym typeface="Open Sans"/>
            </a:endParaRPr>
          </a:p>
          <a:p>
            <a:pPr marL="0" marR="0" lvl="0" indent="0" algn="l" rtl="0">
              <a:lnSpc>
                <a:spcPct val="160000"/>
              </a:lnSpc>
              <a:spcBef>
                <a:spcPts val="400"/>
              </a:spcBef>
              <a:spcAft>
                <a:spcPts val="0"/>
              </a:spcAft>
              <a:buClr>
                <a:srgbClr val="000000"/>
              </a:buClr>
              <a:buSzPct val="100000"/>
              <a:buFont typeface="Arial"/>
              <a:buNone/>
            </a:pPr>
            <a:br>
              <a:rPr lang="en-AU" sz="1900" b="0" i="0" u="none" strike="noStrike" cap="none">
                <a:solidFill>
                  <a:schemeClr val="dk1"/>
                </a:solidFill>
                <a:latin typeface="Open Sans"/>
                <a:ea typeface="Open Sans"/>
                <a:cs typeface="Open Sans"/>
                <a:sym typeface="Open Sans"/>
              </a:rPr>
            </a:br>
            <a:r>
              <a:rPr lang="en-AU" sz="1900" b="0" i="0" u="none" strike="noStrike" cap="none">
                <a:solidFill>
                  <a:srgbClr val="000000"/>
                </a:solidFill>
                <a:latin typeface="Open Sans"/>
                <a:ea typeface="Open Sans"/>
                <a:cs typeface="Open Sans"/>
                <a:sym typeface="Open Sans"/>
              </a:rPr>
              <a:t>Following simple 2 step instructions, e.g. put on your pyjamas, then go and brush your teeth.</a:t>
            </a:r>
            <a:endParaRPr sz="1900" b="0" i="0" u="none" strike="noStrike" cap="none">
              <a:solidFill>
                <a:srgbClr val="00B050"/>
              </a:solidFill>
              <a:latin typeface="Open Sans"/>
              <a:ea typeface="Open Sans"/>
              <a:cs typeface="Open Sans"/>
              <a:sym typeface="Open Sans"/>
            </a:endParaRPr>
          </a:p>
          <a:p>
            <a:pPr marL="0" marR="0" lvl="0" indent="0" algn="l" rtl="0">
              <a:lnSpc>
                <a:spcPct val="160000"/>
              </a:lnSpc>
              <a:spcBef>
                <a:spcPts val="0"/>
              </a:spcBef>
              <a:spcAft>
                <a:spcPts val="0"/>
              </a:spcAft>
              <a:buClr>
                <a:srgbClr val="000000"/>
              </a:buClr>
              <a:buSzPct val="100000"/>
              <a:buFont typeface="Arial"/>
              <a:buNone/>
            </a:pPr>
            <a:br>
              <a:rPr lang="en-AU" sz="1900" b="0" i="0" u="none" strike="noStrike" cap="none">
                <a:solidFill>
                  <a:schemeClr val="dk1"/>
                </a:solidFill>
                <a:latin typeface="Open Sans"/>
                <a:ea typeface="Open Sans"/>
                <a:cs typeface="Open Sans"/>
                <a:sym typeface="Open Sans"/>
              </a:rPr>
            </a:br>
            <a:r>
              <a:rPr lang="en-AU" sz="1900" b="0" i="0" u="none" strike="noStrike" cap="none">
                <a:solidFill>
                  <a:srgbClr val="000000"/>
                </a:solidFill>
                <a:latin typeface="Open Sans"/>
                <a:ea typeface="Open Sans"/>
                <a:cs typeface="Open Sans"/>
                <a:sym typeface="Open Sans"/>
              </a:rPr>
              <a:t>Encourage your child to communicate their needs, e.g. I’m thirsty, please may I have a drink. Please may I go to the toilet?</a:t>
            </a:r>
            <a:endParaRPr sz="1200" b="0" i="0" u="none" strike="noStrike" cap="none">
              <a:solidFill>
                <a:srgbClr val="000000"/>
              </a:solidFill>
              <a:latin typeface="Arial"/>
              <a:ea typeface="Arial"/>
              <a:cs typeface="Arial"/>
              <a:sym typeface="Arial"/>
            </a:endParaRPr>
          </a:p>
          <a:p>
            <a:pPr marL="0" marR="0" lvl="0" indent="0" algn="l" rtl="0">
              <a:lnSpc>
                <a:spcPct val="160000"/>
              </a:lnSpc>
              <a:spcBef>
                <a:spcPts val="0"/>
              </a:spcBef>
              <a:spcAft>
                <a:spcPts val="0"/>
              </a:spcAft>
              <a:buClr>
                <a:srgbClr val="000000"/>
              </a:buClr>
              <a:buSzPct val="100000"/>
              <a:buFont typeface="Arial"/>
              <a:buNone/>
            </a:pPr>
            <a:endParaRPr sz="1900" b="0" i="0" u="none" strike="noStrike" cap="none">
              <a:solidFill>
                <a:srgbClr val="000000"/>
              </a:solidFill>
              <a:latin typeface="Open Sans"/>
              <a:ea typeface="Open Sans"/>
              <a:cs typeface="Open Sans"/>
              <a:sym typeface="Open Sans"/>
            </a:endParaRPr>
          </a:p>
          <a:p>
            <a:pPr marL="0" marR="0" lvl="0" indent="0" algn="l" rtl="0">
              <a:lnSpc>
                <a:spcPct val="160000"/>
              </a:lnSpc>
              <a:spcBef>
                <a:spcPts val="0"/>
              </a:spcBef>
              <a:spcAft>
                <a:spcPts val="0"/>
              </a:spcAft>
              <a:buClr>
                <a:srgbClr val="000000"/>
              </a:buClr>
              <a:buSzPct val="100000"/>
              <a:buFont typeface="Arial"/>
              <a:buNone/>
            </a:pPr>
            <a:r>
              <a:rPr lang="en-AU" sz="1900" b="0" i="0" u="none" strike="noStrike" cap="none">
                <a:solidFill>
                  <a:srgbClr val="000000"/>
                </a:solidFill>
                <a:latin typeface="Open Sans"/>
                <a:ea typeface="Open Sans"/>
                <a:cs typeface="Open Sans"/>
                <a:sym typeface="Open Sans"/>
              </a:rPr>
              <a:t>This will assist when they have to talk in front of their class for news or feel confident to put their hand up and answer a question or offer some ideas to their teacher.</a:t>
            </a:r>
            <a:endParaRPr sz="19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ct val="100000"/>
              <a:buFont typeface="Arial"/>
              <a:buNone/>
            </a:pPr>
            <a:endParaRPr sz="19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17"/>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17"/>
          <p:cNvPicPr preferRelativeResize="0"/>
          <p:nvPr/>
        </p:nvPicPr>
        <p:blipFill rotWithShape="1">
          <a:blip r:embed="rId3">
            <a:alphaModFix amt="70000"/>
          </a:blip>
          <a:srcRect r="20689"/>
          <a:stretch/>
        </p:blipFill>
        <p:spPr>
          <a:xfrm>
            <a:off x="2522356" y="10"/>
            <a:ext cx="9669642" cy="6857990"/>
          </a:xfrm>
          <a:prstGeom prst="rect">
            <a:avLst/>
          </a:prstGeom>
          <a:noFill/>
          <a:ln>
            <a:noFill/>
          </a:ln>
        </p:spPr>
      </p:pic>
      <p:sp>
        <p:nvSpPr>
          <p:cNvPr id="196" name="Google Shape;196;p17"/>
          <p:cNvSpPr/>
          <p:nvPr/>
        </p:nvSpPr>
        <p:spPr>
          <a:xfrm>
            <a:off x="-1" y="0"/>
            <a:ext cx="7390263"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17"/>
          <p:cNvSpPr txBox="1"/>
          <p:nvPr/>
        </p:nvSpPr>
        <p:spPr>
          <a:xfrm>
            <a:off x="180975" y="185738"/>
            <a:ext cx="6434138" cy="6529387"/>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AU" sz="2400" b="1" i="0" u="sng" strike="noStrike" cap="none">
                <a:solidFill>
                  <a:srgbClr val="000000"/>
                </a:solidFill>
                <a:latin typeface="Open Sans"/>
                <a:ea typeface="Open Sans"/>
                <a:cs typeface="Open Sans"/>
                <a:sym typeface="Open Sans"/>
              </a:rPr>
              <a:t>Writing</a:t>
            </a:r>
            <a:endParaRPr sz="2400" b="1" i="0" u="sng" strike="noStrike" cap="none">
              <a:solidFill>
                <a:srgbClr val="00B050"/>
              </a:solidFill>
              <a:latin typeface="Open Sans"/>
              <a:ea typeface="Open Sans"/>
              <a:cs typeface="Open Sans"/>
              <a:sym typeface="Open Sans"/>
            </a:endParaRPr>
          </a:p>
          <a:p>
            <a:pPr marL="0" marR="0" lvl="0" indent="0" algn="l" rtl="0">
              <a:lnSpc>
                <a:spcPct val="150000"/>
              </a:lnSpc>
              <a:spcBef>
                <a:spcPts val="400"/>
              </a:spcBef>
              <a:spcAft>
                <a:spcPts val="0"/>
              </a:spcAft>
              <a:buClr>
                <a:srgbClr val="000000"/>
              </a:buClr>
              <a:buSzPct val="100000"/>
              <a:buFont typeface="Arial"/>
              <a:buNone/>
            </a:pPr>
            <a:br>
              <a:rPr lang="en-AU" sz="2400" b="0" i="0" u="none" strike="noStrike" cap="none">
                <a:solidFill>
                  <a:schemeClr val="dk1"/>
                </a:solidFill>
                <a:latin typeface="Open Sans"/>
                <a:ea typeface="Open Sans"/>
                <a:cs typeface="Open Sans"/>
                <a:sym typeface="Open Sans"/>
              </a:rPr>
            </a:br>
            <a:r>
              <a:rPr lang="en-AU" sz="2800" b="0" i="0" u="none" strike="noStrike" cap="none">
                <a:solidFill>
                  <a:srgbClr val="000000"/>
                </a:solidFill>
                <a:latin typeface="Open Sans"/>
                <a:ea typeface="Open Sans"/>
                <a:cs typeface="Open Sans"/>
                <a:sym typeface="Open Sans"/>
              </a:rPr>
              <a:t>Allow your child to use a variety of tools to draw, scribble or write known words.</a:t>
            </a:r>
            <a:endParaRPr sz="1600" b="0" i="0" u="none" strike="noStrike" cap="none">
              <a:solidFill>
                <a:srgbClr val="000000"/>
              </a:solidFill>
              <a:latin typeface="Arial"/>
              <a:ea typeface="Arial"/>
              <a:cs typeface="Arial"/>
              <a:sym typeface="Arial"/>
            </a:endParaRPr>
          </a:p>
          <a:p>
            <a:pPr marL="0" marR="0" lvl="0" indent="0" algn="l" rtl="0">
              <a:lnSpc>
                <a:spcPct val="150000"/>
              </a:lnSpc>
              <a:spcBef>
                <a:spcPts val="400"/>
              </a:spcBef>
              <a:spcAft>
                <a:spcPts val="0"/>
              </a:spcAft>
              <a:buClr>
                <a:srgbClr val="000000"/>
              </a:buClr>
              <a:buSzPct val="100000"/>
              <a:buFont typeface="Arial"/>
              <a:buNone/>
            </a:pPr>
            <a:endParaRPr sz="2800" b="0" i="0" u="none" strike="noStrike" cap="none">
              <a:solidFill>
                <a:srgbClr val="00B050"/>
              </a:solidFill>
              <a:latin typeface="Open Sans"/>
              <a:ea typeface="Open Sans"/>
              <a:cs typeface="Open Sans"/>
              <a:sym typeface="Open Sans"/>
            </a:endParaRPr>
          </a:p>
          <a:p>
            <a:pPr marL="0" marR="0" lvl="0" indent="0" algn="l" rtl="0">
              <a:lnSpc>
                <a:spcPct val="150000"/>
              </a:lnSpc>
              <a:spcBef>
                <a:spcPts val="400"/>
              </a:spcBef>
              <a:spcAft>
                <a:spcPts val="0"/>
              </a:spcAft>
              <a:buClr>
                <a:srgbClr val="000000"/>
              </a:buClr>
              <a:buSzPct val="100000"/>
              <a:buFont typeface="Arial"/>
              <a:buNone/>
            </a:pPr>
            <a:r>
              <a:rPr lang="en-AU" sz="2800" b="0" i="0" u="none" strike="noStrike" cap="none">
                <a:solidFill>
                  <a:srgbClr val="000000"/>
                </a:solidFill>
                <a:latin typeface="Open Sans"/>
                <a:ea typeface="Open Sans"/>
                <a:cs typeface="Open Sans"/>
                <a:sym typeface="Open Sans"/>
              </a:rPr>
              <a:t>Provide opportunities to develop their fine motor skills. </a:t>
            </a:r>
            <a:endParaRPr sz="1600" b="0" i="0" u="none" strike="noStrike" cap="none">
              <a:solidFill>
                <a:srgbClr val="000000"/>
              </a:solidFill>
              <a:latin typeface="Arial"/>
              <a:ea typeface="Arial"/>
              <a:cs typeface="Arial"/>
              <a:sym typeface="Arial"/>
            </a:endParaRPr>
          </a:p>
          <a:p>
            <a:pPr marL="0" marR="0" lvl="0" indent="0" algn="l" rtl="0">
              <a:lnSpc>
                <a:spcPct val="150000"/>
              </a:lnSpc>
              <a:spcBef>
                <a:spcPts val="400"/>
              </a:spcBef>
              <a:spcAft>
                <a:spcPts val="0"/>
              </a:spcAft>
              <a:buClr>
                <a:srgbClr val="000000"/>
              </a:buClr>
              <a:buSzPct val="100000"/>
              <a:buFont typeface="Arial"/>
              <a:buNone/>
            </a:pPr>
            <a:endParaRPr sz="2800" b="0" i="0" u="none" strike="noStrike" cap="none">
              <a:solidFill>
                <a:srgbClr val="00B050"/>
              </a:solidFill>
              <a:latin typeface="Open Sans"/>
              <a:ea typeface="Open Sans"/>
              <a:cs typeface="Open Sans"/>
              <a:sym typeface="Open Sans"/>
            </a:endParaRPr>
          </a:p>
          <a:p>
            <a:pPr marL="0" marR="0" lvl="0" indent="0" algn="l" rtl="0">
              <a:lnSpc>
                <a:spcPct val="150000"/>
              </a:lnSpc>
              <a:spcBef>
                <a:spcPts val="400"/>
              </a:spcBef>
              <a:spcAft>
                <a:spcPts val="0"/>
              </a:spcAft>
              <a:buClr>
                <a:srgbClr val="000000"/>
              </a:buClr>
              <a:buSzPct val="100000"/>
              <a:buFont typeface="Arial"/>
              <a:buNone/>
            </a:pPr>
            <a:r>
              <a:rPr lang="en-AU" sz="2800" b="0" i="0" u="none" strike="noStrike" cap="none">
                <a:solidFill>
                  <a:srgbClr val="000000"/>
                </a:solidFill>
                <a:latin typeface="Open Sans"/>
                <a:ea typeface="Open Sans"/>
                <a:cs typeface="Open Sans"/>
                <a:sym typeface="Open Sans"/>
              </a:rPr>
              <a:t>Play dough, Lego, painting (finger), scissors, stickers, cooking, colouring, bead threading etc.</a:t>
            </a:r>
            <a:endParaRPr sz="1600" b="0" i="0" u="none" strike="noStrike" cap="none">
              <a:solidFill>
                <a:srgbClr val="000000"/>
              </a:solidFill>
              <a:latin typeface="Arial"/>
              <a:ea typeface="Arial"/>
              <a:cs typeface="Arial"/>
              <a:sym typeface="Arial"/>
            </a:endParaRPr>
          </a:p>
          <a:p>
            <a:pPr marL="0" marR="0" lvl="0" indent="0" algn="l" rtl="0">
              <a:lnSpc>
                <a:spcPct val="150000"/>
              </a:lnSpc>
              <a:spcBef>
                <a:spcPts val="400"/>
              </a:spcBef>
              <a:spcAft>
                <a:spcPts val="0"/>
              </a:spcAft>
              <a:buClr>
                <a:srgbClr val="000000"/>
              </a:buClr>
              <a:buSzPct val="100000"/>
              <a:buFont typeface="Arial"/>
              <a:buNone/>
            </a:pPr>
            <a:endParaRPr sz="2800" b="0" i="0" u="none" strike="noStrike" cap="none">
              <a:solidFill>
                <a:srgbClr val="00B050"/>
              </a:solidFill>
              <a:latin typeface="Open Sans"/>
              <a:ea typeface="Open Sans"/>
              <a:cs typeface="Open Sans"/>
              <a:sym typeface="Open Sans"/>
            </a:endParaRPr>
          </a:p>
          <a:p>
            <a:pPr marL="0" marR="0" lvl="0" indent="0" algn="l" rtl="0">
              <a:lnSpc>
                <a:spcPct val="150000"/>
              </a:lnSpc>
              <a:spcBef>
                <a:spcPts val="400"/>
              </a:spcBef>
              <a:spcAft>
                <a:spcPts val="0"/>
              </a:spcAft>
              <a:buClr>
                <a:srgbClr val="000000"/>
              </a:buClr>
              <a:buSzPct val="100000"/>
              <a:buFont typeface="Arial"/>
              <a:buNone/>
            </a:pPr>
            <a:r>
              <a:rPr lang="en-AU" sz="2800" b="0" i="0" u="none" strike="noStrike" cap="none">
                <a:solidFill>
                  <a:srgbClr val="000000"/>
                </a:solidFill>
                <a:latin typeface="Open Sans"/>
                <a:ea typeface="Open Sans"/>
                <a:cs typeface="Open Sans"/>
                <a:sym typeface="Open Sans"/>
              </a:rPr>
              <a:t>Encourage a functional pencil grip and hand preference.</a:t>
            </a:r>
            <a:endParaRPr sz="2800" b="0" i="0" u="none" strike="noStrike" cap="none">
              <a:solidFill>
                <a:srgbClr val="00B050"/>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ct val="100000"/>
              <a:buFont typeface="Arial"/>
              <a:buNone/>
            </a:pPr>
            <a:endParaRPr sz="19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8"/>
          <p:cNvSpPr txBox="1"/>
          <p:nvPr/>
        </p:nvSpPr>
        <p:spPr>
          <a:xfrm>
            <a:off x="214314" y="3086100"/>
            <a:ext cx="11661000" cy="41250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400"/>
              <a:buFont typeface="Arial"/>
              <a:buNone/>
            </a:pPr>
            <a:r>
              <a:rPr lang="en-AU" sz="2400" b="1" i="0" u="sng" strike="noStrike" cap="none">
                <a:solidFill>
                  <a:srgbClr val="333333"/>
                </a:solidFill>
                <a:latin typeface="Open Sans"/>
                <a:ea typeface="Open Sans"/>
                <a:cs typeface="Open Sans"/>
                <a:sym typeface="Open Sans"/>
              </a:rPr>
              <a:t>Mathematics</a:t>
            </a:r>
            <a:endParaRPr sz="1400" b="1" i="0" u="none" strike="noStrike" cap="none">
              <a:solidFill>
                <a:srgbClr val="000000"/>
              </a:solidFill>
              <a:latin typeface="Arial"/>
              <a:ea typeface="Arial"/>
              <a:cs typeface="Arial"/>
              <a:sym typeface="Arial"/>
            </a:endParaRPr>
          </a:p>
          <a:p>
            <a:pPr marL="0" marR="0" lvl="0" indent="0" algn="ctr" rtl="0">
              <a:lnSpc>
                <a:spcPct val="150000"/>
              </a:lnSpc>
              <a:spcBef>
                <a:spcPts val="400"/>
              </a:spcBef>
              <a:spcAft>
                <a:spcPts val="0"/>
              </a:spcAft>
              <a:buClr>
                <a:srgbClr val="000000"/>
              </a:buClr>
              <a:buSzPts val="2400"/>
              <a:buFont typeface="Arial"/>
              <a:buNone/>
            </a:pPr>
            <a:r>
              <a:rPr lang="en-AU" sz="2400" b="0" i="0" u="none" strike="noStrike" cap="none">
                <a:solidFill>
                  <a:srgbClr val="333333"/>
                </a:solidFill>
                <a:latin typeface="Open Sans"/>
                <a:ea typeface="Open Sans"/>
                <a:cs typeface="Open Sans"/>
                <a:sym typeface="Open Sans"/>
              </a:rPr>
              <a:t>As a parent or carer, you play a vital role in how your child thinks and feels about maths. Even if it wasn’t your favourite subject when you went to school, maths is all around us.</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400"/>
              </a:spcBef>
              <a:spcAft>
                <a:spcPts val="0"/>
              </a:spcAft>
              <a:buClr>
                <a:srgbClr val="000000"/>
              </a:buClr>
              <a:buSzPts val="2400"/>
              <a:buFont typeface="Arial"/>
              <a:buNone/>
            </a:pPr>
            <a:r>
              <a:rPr lang="en-AU" sz="2400" b="0" i="0" u="none" strike="noStrike" cap="none">
                <a:solidFill>
                  <a:srgbClr val="333333"/>
                </a:solidFill>
                <a:latin typeface="Open Sans"/>
                <a:ea typeface="Open Sans"/>
                <a:cs typeface="Open Sans"/>
                <a:sym typeface="Open Sans"/>
              </a:rPr>
              <a:t>There is help along the way! </a:t>
            </a:r>
            <a:br>
              <a:rPr lang="en-AU" sz="1800" b="0" i="0" u="none" strike="noStrike" cap="none">
                <a:solidFill>
                  <a:schemeClr val="dk1"/>
                </a:solidFill>
                <a:latin typeface="Calibri"/>
                <a:ea typeface="Calibri"/>
                <a:cs typeface="Calibri"/>
                <a:sym typeface="Calibri"/>
              </a:rPr>
            </a:br>
            <a:r>
              <a:rPr lang="en-AU" sz="18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https://education.nsw.gov.au/parents-and-carers/everyday-maths/primary</a:t>
            </a:r>
            <a:br>
              <a:rPr lang="en-AU" sz="1800" b="0" i="0" u="none" strike="noStrike" cap="none">
                <a:solidFill>
                  <a:schemeClr val="dk1"/>
                </a:solidFill>
                <a:latin typeface="Calibri"/>
                <a:ea typeface="Calibri"/>
                <a:cs typeface="Calibri"/>
                <a:sym typeface="Calibri"/>
              </a:rPr>
            </a:br>
            <a:r>
              <a:rPr lang="en-AU" sz="1800" b="0" i="0" u="none" strike="noStrike" cap="none">
                <a:solidFill>
                  <a:srgbClr val="000000"/>
                </a:solidFill>
                <a:latin typeface="Century Gothic"/>
                <a:ea typeface="Century Gothic"/>
                <a:cs typeface="Century Gothic"/>
                <a:sym typeface="Century Gothic"/>
              </a:rPr>
              <a:t>  </a:t>
            </a:r>
            <a:endParaRPr sz="1100" b="0" i="0" u="none" strike="noStrike" cap="none">
              <a:solidFill>
                <a:srgbClr val="00B050"/>
              </a:solidFill>
              <a:latin typeface="Arial"/>
              <a:ea typeface="Arial"/>
              <a:cs typeface="Arial"/>
              <a:sym typeface="Arial"/>
            </a:endParaRPr>
          </a:p>
          <a:p>
            <a:pPr marL="109220" marR="0" lvl="0" indent="0" algn="ctr" rtl="0">
              <a:lnSpc>
                <a:spcPct val="100000"/>
              </a:lnSpc>
              <a:spcBef>
                <a:spcPts val="400"/>
              </a:spcBef>
              <a:spcAft>
                <a:spcPts val="0"/>
              </a:spcAft>
              <a:buClr>
                <a:srgbClr val="000000"/>
              </a:buClr>
              <a:buSzPts val="1800"/>
              <a:buFont typeface="Arial"/>
              <a:buNone/>
            </a:pPr>
            <a:r>
              <a:rPr lang="en-AU" sz="1800" b="0" i="0" u="none" strike="noStrike" cap="none">
                <a:solidFill>
                  <a:srgbClr val="000000"/>
                </a:solidFill>
                <a:latin typeface="Century Gothic"/>
                <a:ea typeface="Century Gothic"/>
                <a:cs typeface="Century Gothic"/>
                <a:sym typeface="Century Gothic"/>
              </a:rPr>
              <a:t>              </a:t>
            </a:r>
            <a:endParaRPr sz="1800" b="0" i="0" u="none" strike="noStrike" cap="none">
              <a:solidFill>
                <a:schemeClr val="dk1"/>
              </a:solidFill>
              <a:latin typeface="Calibri"/>
              <a:ea typeface="Calibri"/>
              <a:cs typeface="Calibri"/>
              <a:sym typeface="Calibri"/>
            </a:endParaRPr>
          </a:p>
        </p:txBody>
      </p:sp>
      <p:pic>
        <p:nvPicPr>
          <p:cNvPr id="203" name="Google Shape;203;p18" descr="A child wearing a red cape and a mask&#10;&#10;Description automatically generated"/>
          <p:cNvPicPr preferRelativeResize="0"/>
          <p:nvPr/>
        </p:nvPicPr>
        <p:blipFill rotWithShape="1">
          <a:blip r:embed="rId4">
            <a:alphaModFix/>
          </a:blip>
          <a:srcRect/>
          <a:stretch/>
        </p:blipFill>
        <p:spPr>
          <a:xfrm>
            <a:off x="0" y="0"/>
            <a:ext cx="12192000" cy="2762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9"/>
          <p:cNvSpPr txBox="1"/>
          <p:nvPr/>
        </p:nvSpPr>
        <p:spPr>
          <a:xfrm>
            <a:off x="285750" y="2985874"/>
            <a:ext cx="11906250" cy="38779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b="1" i="0" u="none" strike="noStrike" cap="none">
                <a:solidFill>
                  <a:schemeClr val="dk1"/>
                </a:solidFill>
                <a:latin typeface="Open Sans"/>
                <a:ea typeface="Open Sans"/>
                <a:cs typeface="Open Sans"/>
                <a:sym typeface="Open Sans"/>
              </a:rPr>
              <a:t>NUMBERS – they are everywhere and in everything we do.</a:t>
            </a:r>
            <a:br>
              <a:rPr lang="en-AU" sz="1800" b="0" i="0" u="none" strike="noStrike" cap="none">
                <a:solidFill>
                  <a:schemeClr val="dk1"/>
                </a:solidFill>
                <a:latin typeface="Calibri"/>
                <a:ea typeface="Calibri"/>
                <a:cs typeface="Calibri"/>
                <a:sym typeface="Calibri"/>
              </a:rPr>
            </a:br>
            <a:br>
              <a:rPr lang="en-AU" sz="1800" b="0" i="0" u="none" strike="noStrike" cap="none">
                <a:solidFill>
                  <a:schemeClr val="dk1"/>
                </a:solidFill>
                <a:latin typeface="Calibri"/>
                <a:ea typeface="Calibri"/>
                <a:cs typeface="Calibri"/>
                <a:sym typeface="Calibri"/>
              </a:rPr>
            </a:br>
            <a:r>
              <a:rPr lang="en-AU" sz="2400" b="0" i="0" u="none" strike="noStrike" cap="none">
                <a:solidFill>
                  <a:srgbClr val="000000"/>
                </a:solidFill>
                <a:latin typeface="Open Sans"/>
                <a:ea typeface="Open Sans"/>
                <a:cs typeface="Open Sans"/>
                <a:sym typeface="Open Sans"/>
              </a:rPr>
              <a:t>Make numbers fun, playful and relevant </a:t>
            </a:r>
            <a:endParaRPr sz="2400" b="0" i="0" u="none" strike="noStrike" cap="none">
              <a:solidFill>
                <a:srgbClr val="00B050"/>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2400"/>
              <a:buFont typeface="Arial"/>
              <a:buNone/>
            </a:pPr>
            <a:br>
              <a:rPr lang="en-AU" sz="2400" b="0" i="0" u="none" strike="noStrike" cap="none">
                <a:solidFill>
                  <a:schemeClr val="dk1"/>
                </a:solidFill>
                <a:latin typeface="Open Sans"/>
                <a:ea typeface="Open Sans"/>
                <a:cs typeface="Open Sans"/>
                <a:sym typeface="Open Sans"/>
              </a:rPr>
            </a:br>
            <a:r>
              <a:rPr lang="en-AU" sz="2400" b="0" i="0" u="none" strike="noStrike" cap="none">
                <a:solidFill>
                  <a:srgbClr val="000000"/>
                </a:solidFill>
                <a:latin typeface="Open Sans"/>
                <a:ea typeface="Open Sans"/>
                <a:cs typeface="Open Sans"/>
                <a:sym typeface="Open Sans"/>
              </a:rPr>
              <a:t>Play board games – dominoes, dice games, snakes and ladders, uno, card games</a:t>
            </a:r>
            <a:endParaRPr sz="2400" b="0" i="0" u="none" strike="noStrike" cap="none">
              <a:solidFill>
                <a:srgbClr val="00B050"/>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2400"/>
              <a:buFont typeface="Arial"/>
              <a:buNone/>
            </a:pPr>
            <a:br>
              <a:rPr lang="en-AU" sz="2400" b="0" i="0" u="none" strike="noStrike" cap="none">
                <a:solidFill>
                  <a:schemeClr val="dk1"/>
                </a:solidFill>
                <a:latin typeface="Open Sans"/>
                <a:ea typeface="Open Sans"/>
                <a:cs typeface="Open Sans"/>
                <a:sym typeface="Open Sans"/>
              </a:rPr>
            </a:br>
            <a:r>
              <a:rPr lang="en-AU" sz="2400" b="0" i="0" u="none" strike="noStrike" cap="none">
                <a:solidFill>
                  <a:schemeClr val="dk1"/>
                </a:solidFill>
                <a:latin typeface="Open Sans"/>
                <a:ea typeface="Open Sans"/>
                <a:cs typeface="Open Sans"/>
                <a:sym typeface="Open Sans"/>
              </a:rPr>
              <a:t>Look for </a:t>
            </a:r>
            <a:r>
              <a:rPr lang="en-AU" sz="2400" b="0" i="0" u="none" strike="noStrike" cap="none">
                <a:solidFill>
                  <a:srgbClr val="000000"/>
                </a:solidFill>
                <a:latin typeface="Open Sans"/>
                <a:ea typeface="Open Sans"/>
                <a:cs typeface="Open Sans"/>
                <a:sym typeface="Open Sans"/>
              </a:rPr>
              <a:t>lots of incidental learning</a:t>
            </a:r>
            <a:br>
              <a:rPr lang="en-AU" sz="2400" b="0" i="0" u="none" strike="noStrike" cap="none">
                <a:solidFill>
                  <a:schemeClr val="dk1"/>
                </a:solidFill>
                <a:latin typeface="Open Sans"/>
                <a:ea typeface="Open Sans"/>
                <a:cs typeface="Open Sans"/>
                <a:sym typeface="Open Sans"/>
              </a:rPr>
            </a:br>
            <a:r>
              <a:rPr lang="en-AU" sz="2400" b="0" i="0" u="none" strike="noStrike" cap="none">
                <a:solidFill>
                  <a:srgbClr val="000000"/>
                </a:solidFill>
                <a:latin typeface="Open Sans"/>
                <a:ea typeface="Open Sans"/>
                <a:cs typeface="Open Sans"/>
                <a:sym typeface="Open Sans"/>
              </a:rPr>
              <a:t> </a:t>
            </a:r>
            <a:endParaRPr sz="2400" b="0" i="0" u="none" strike="noStrike" cap="none">
              <a:solidFill>
                <a:srgbClr val="00B050"/>
              </a:solidFill>
              <a:latin typeface="Open Sans"/>
              <a:ea typeface="Open Sans"/>
              <a:cs typeface="Open Sans"/>
              <a:sym typeface="Open Sans"/>
            </a:endParaRPr>
          </a:p>
          <a:p>
            <a:pPr marL="109220" marR="0" lvl="0" indent="0" algn="ctr" rtl="0">
              <a:lnSpc>
                <a:spcPct val="100000"/>
              </a:lnSpc>
              <a:spcBef>
                <a:spcPts val="400"/>
              </a:spcBef>
              <a:spcAft>
                <a:spcPts val="0"/>
              </a:spcAft>
              <a:buClr>
                <a:srgbClr val="000000"/>
              </a:buClr>
              <a:buSzPts val="3200"/>
              <a:buFont typeface="Arial"/>
              <a:buNone/>
            </a:pPr>
            <a:r>
              <a:rPr lang="en-AU" sz="3200" b="1" i="0" u="none" strike="noStrike" cap="none">
                <a:solidFill>
                  <a:srgbClr val="0070C0"/>
                </a:solidFill>
                <a:latin typeface="Open Sans"/>
                <a:ea typeface="Open Sans"/>
                <a:cs typeface="Open Sans"/>
                <a:sym typeface="Open Sans"/>
              </a:rPr>
              <a:t>Number sense is not taught…… it’s caught!</a:t>
            </a:r>
            <a:endParaRPr sz="3200" b="1" i="0" u="none" strike="noStrike" cap="none">
              <a:solidFill>
                <a:srgbClr val="0070C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9" name="Google Shape;209;p19" descr="A child wearing a red cape and a mask&#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close up of leaves&#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96" name="Google Shape;96;p2"/>
          <p:cNvSpPr txBox="1"/>
          <p:nvPr/>
        </p:nvSpPr>
        <p:spPr>
          <a:xfrm>
            <a:off x="128588" y="2762250"/>
            <a:ext cx="11658600" cy="3786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AU" sz="2400" b="1" i="0" u="none" strike="noStrike" cap="none">
                <a:solidFill>
                  <a:srgbClr val="000000"/>
                </a:solidFill>
                <a:latin typeface="Open Sans"/>
                <a:ea typeface="Open Sans"/>
                <a:cs typeface="Open Sans"/>
                <a:sym typeface="Open Sans"/>
              </a:rPr>
              <a:t>Acknowledgement of Country</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a:p>
            <a:pPr marL="0" marR="0" lvl="0" indent="0" algn="ctr" rtl="0">
              <a:lnSpc>
                <a:spcPct val="150000"/>
              </a:lnSpc>
              <a:spcBef>
                <a:spcPts val="0"/>
              </a:spcBef>
              <a:spcAft>
                <a:spcPts val="0"/>
              </a:spcAft>
              <a:buClr>
                <a:srgbClr val="000000"/>
              </a:buClr>
              <a:buSzPts val="2400"/>
              <a:buFont typeface="Arial"/>
              <a:buNone/>
            </a:pPr>
            <a:r>
              <a:rPr lang="en-AU" sz="2400" b="0" i="0" u="none" strike="noStrike" cap="none">
                <a:solidFill>
                  <a:srgbClr val="000000"/>
                </a:solidFill>
                <a:latin typeface="Open Sans"/>
                <a:ea typeface="Open Sans"/>
                <a:cs typeface="Open Sans"/>
                <a:sym typeface="Open Sans"/>
              </a:rPr>
              <a:t>We are grateful to be able to show our respect to the Traditional People of this land, the Elders past, present and upcoming. We are honoured to be able to learn and play on this land surrounded by the ocean, bushland and the waterways of Pittwater. Our hope for the future is for a better understanding of our local history and culture.</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0" descr="A child wearing a red cape and a mask&#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215" name="Google Shape;215;p20"/>
          <p:cNvSpPr txBox="1"/>
          <p:nvPr/>
        </p:nvSpPr>
        <p:spPr>
          <a:xfrm>
            <a:off x="316707" y="2764572"/>
            <a:ext cx="11558586" cy="41447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b="0" i="0" u="none" strike="noStrike" cap="none">
                <a:solidFill>
                  <a:srgbClr val="000000"/>
                </a:solidFill>
                <a:latin typeface="Open Sans"/>
                <a:ea typeface="Open Sans"/>
                <a:cs typeface="Open Sans"/>
                <a:sym typeface="Open Sans"/>
              </a:rPr>
              <a:t>Simple counting forwards and backwards</a:t>
            </a:r>
            <a:endParaRPr sz="2400" b="0" i="0" u="none" strike="noStrike" cap="none">
              <a:solidFill>
                <a:srgbClr val="00B050"/>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2400"/>
              <a:buFont typeface="Arial"/>
              <a:buNone/>
            </a:pPr>
            <a:br>
              <a:rPr lang="en-AU" sz="2400" b="0" i="0" u="none" strike="noStrike" cap="none">
                <a:solidFill>
                  <a:schemeClr val="dk1"/>
                </a:solidFill>
                <a:latin typeface="Open Sans"/>
                <a:ea typeface="Open Sans"/>
                <a:cs typeface="Open Sans"/>
                <a:sym typeface="Open Sans"/>
              </a:rPr>
            </a:br>
            <a:r>
              <a:rPr lang="en-AU" sz="2400" b="0" i="0" u="none" strike="noStrike" cap="none">
                <a:solidFill>
                  <a:srgbClr val="000000"/>
                </a:solidFill>
                <a:latin typeface="Open Sans"/>
                <a:ea typeface="Open Sans"/>
                <a:cs typeface="Open Sans"/>
                <a:sym typeface="Open Sans"/>
              </a:rPr>
              <a:t>Identifying numerals 1-20 and counting out corresponding objects </a:t>
            </a:r>
            <a:endParaRPr sz="2400" b="0" i="0" u="none" strike="noStrike" cap="none">
              <a:solidFill>
                <a:srgbClr val="00B050"/>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2400"/>
              <a:buFont typeface="Arial"/>
              <a:buNone/>
            </a:pPr>
            <a:br>
              <a:rPr lang="en-AU" sz="2400" b="0" i="0" u="none" strike="noStrike" cap="none">
                <a:solidFill>
                  <a:schemeClr val="dk1"/>
                </a:solidFill>
                <a:latin typeface="Open Sans"/>
                <a:ea typeface="Open Sans"/>
                <a:cs typeface="Open Sans"/>
                <a:sym typeface="Open Sans"/>
              </a:rPr>
            </a:br>
            <a:r>
              <a:rPr lang="en-AU" sz="2400" b="0" i="0" u="none" strike="noStrike" cap="none">
                <a:solidFill>
                  <a:srgbClr val="000000"/>
                </a:solidFill>
                <a:latin typeface="Open Sans"/>
                <a:ea typeface="Open Sans"/>
                <a:cs typeface="Open Sans"/>
                <a:sym typeface="Open Sans"/>
              </a:rPr>
              <a:t>Matching objects that are similar shape, size or colour.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2400"/>
              <a:buFont typeface="Arial"/>
              <a:buNone/>
            </a:pPr>
            <a:r>
              <a:rPr lang="en-AU" sz="2400" b="0" i="0" u="none" strike="noStrike" cap="none">
                <a:solidFill>
                  <a:srgbClr val="000000"/>
                </a:solidFill>
                <a:latin typeface="Open Sans"/>
                <a:ea typeface="Open Sans"/>
                <a:cs typeface="Open Sans"/>
                <a:sym typeface="Open Sans"/>
              </a:rPr>
              <a:t>Making patterns, exploring shapes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a:p>
            <a:pPr marL="0" marR="0" lvl="0" indent="0" algn="ctr" rtl="0">
              <a:lnSpc>
                <a:spcPct val="100000"/>
              </a:lnSpc>
              <a:spcBef>
                <a:spcPts val="400"/>
              </a:spcBef>
              <a:spcAft>
                <a:spcPts val="0"/>
              </a:spcAft>
              <a:buClr>
                <a:srgbClr val="000000"/>
              </a:buClr>
              <a:buSzPts val="2400"/>
              <a:buFont typeface="Arial"/>
              <a:buNone/>
            </a:pPr>
            <a:r>
              <a:rPr lang="en-AU" sz="2400" b="1" i="0" u="none" strike="noStrike" cap="none">
                <a:solidFill>
                  <a:srgbClr val="000000"/>
                </a:solidFill>
                <a:latin typeface="Open Sans"/>
                <a:ea typeface="Open Sans"/>
                <a:cs typeface="Open Sans"/>
                <a:sym typeface="Open Sans"/>
              </a:rPr>
              <a:t>Goal</a:t>
            </a:r>
            <a:r>
              <a:rPr lang="en-AU" sz="2400" b="0" i="0" u="none" strike="noStrike" cap="none">
                <a:solidFill>
                  <a:srgbClr val="000000"/>
                </a:solidFill>
                <a:latin typeface="Open Sans"/>
                <a:ea typeface="Open Sans"/>
                <a:cs typeface="Open Sans"/>
                <a:sym typeface="Open Sans"/>
              </a:rPr>
              <a:t> – to have a flexible understanding of numbers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Clr>
                <a:srgbClr val="000000"/>
              </a:buClr>
              <a:buSzPts val="2400"/>
              <a:buFont typeface="Arial"/>
              <a:buNone/>
            </a:pPr>
            <a:r>
              <a:rPr lang="en-AU" sz="2400" b="0" i="0" u="none" strike="noStrike" cap="none">
                <a:solidFill>
                  <a:srgbClr val="000000"/>
                </a:solidFill>
                <a:latin typeface="Open Sans"/>
                <a:ea typeface="Open Sans"/>
                <a:cs typeface="Open Sans"/>
                <a:sym typeface="Open Sans"/>
              </a:rPr>
              <a:t>and the relationship between them</a:t>
            </a:r>
            <a:endParaRPr sz="2400" b="0" i="0" u="none" strike="noStrike" cap="none">
              <a:solidFill>
                <a:srgbClr val="00B05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1" descr="Close-up of a green leaf&#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1" name="Google Shape;221;p21"/>
          <p:cNvSpPr txBox="1"/>
          <p:nvPr/>
        </p:nvSpPr>
        <p:spPr>
          <a:xfrm>
            <a:off x="6653886" y="2455461"/>
            <a:ext cx="5256567" cy="22467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AU" sz="2800" b="0" i="0" u="none" strike="noStrike" cap="none">
                <a:solidFill>
                  <a:schemeClr val="lt1"/>
                </a:solidFill>
                <a:latin typeface="Open Sans"/>
                <a:ea typeface="Open Sans"/>
                <a:cs typeface="Open Sans"/>
                <a:sym typeface="Open Sans"/>
              </a:rPr>
              <a:t>Day to day running!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800"/>
              <a:buFont typeface="Arial"/>
              <a:buNone/>
            </a:pPr>
            <a:r>
              <a:rPr lang="en-AU" sz="2800" b="0" i="0" u="none" strike="noStrike" cap="none">
                <a:solidFill>
                  <a:schemeClr val="lt1"/>
                </a:solidFill>
                <a:latin typeface="Open Sans"/>
                <a:ea typeface="Open Sans"/>
                <a:cs typeface="Open Sans"/>
                <a:sym typeface="Open Sans"/>
              </a:rPr>
              <a:t>What do I need to know to 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AU" sz="2800" b="0" i="0" u="none" strike="noStrike" cap="none">
                <a:solidFill>
                  <a:schemeClr val="lt1"/>
                </a:solidFill>
                <a:latin typeface="Open Sans"/>
                <a:ea typeface="Open Sans"/>
                <a:cs typeface="Open Sans"/>
                <a:sym typeface="Open Sans"/>
              </a:rPr>
              <a:t>my child up for success?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3" descr="A close up of leaves&#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227" name="Google Shape;227;p23"/>
          <p:cNvSpPr txBox="1"/>
          <p:nvPr/>
        </p:nvSpPr>
        <p:spPr>
          <a:xfrm>
            <a:off x="127322" y="2762250"/>
            <a:ext cx="12064800" cy="4258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AU" sz="2400" b="1" i="0" u="sng" strike="noStrike" cap="none">
                <a:solidFill>
                  <a:schemeClr val="dk1"/>
                </a:solidFill>
                <a:latin typeface="Open Sans"/>
                <a:ea typeface="Open Sans"/>
                <a:cs typeface="Open Sans"/>
                <a:sym typeface="Open Sans"/>
              </a:rPr>
              <a:t>In the morning</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br>
              <a:rPr lang="en-AU" sz="2400" b="0" i="0" u="none" strike="noStrike" cap="none">
                <a:solidFill>
                  <a:schemeClr val="dk1"/>
                </a:solidFill>
                <a:latin typeface="Open Sans"/>
                <a:ea typeface="Open Sans"/>
                <a:cs typeface="Open Sans"/>
                <a:sym typeface="Open Sans"/>
              </a:rPr>
            </a:br>
            <a:r>
              <a:rPr lang="en-AU" sz="2000" b="0" i="0" u="none" strike="noStrike" cap="none">
                <a:solidFill>
                  <a:srgbClr val="000000"/>
                </a:solidFill>
                <a:latin typeface="Open Sans"/>
                <a:ea typeface="Open Sans"/>
                <a:cs typeface="Open Sans"/>
                <a:sym typeface="Open Sans"/>
              </a:rPr>
              <a:t>Upon entering the school, students will drop their bags off  in their designated bag drop area, pop their hat on, move to the supervised area and play until the bell rings.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endParaRPr sz="2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2000"/>
              <a:buFont typeface="Arial"/>
              <a:buNone/>
            </a:pPr>
            <a:r>
              <a:rPr lang="en-AU" sz="2000" b="0" i="0" u="none" strike="noStrike" cap="none">
                <a:solidFill>
                  <a:srgbClr val="000000"/>
                </a:solidFill>
                <a:latin typeface="Open Sans"/>
                <a:ea typeface="Open Sans"/>
                <a:cs typeface="Open Sans"/>
                <a:sym typeface="Open Sans"/>
              </a:rPr>
              <a:t>This is your time to say goodbye and leave. Your child will be safe and happy playing with their friends. Please give them confidence and independence……they will settle in quicker this way.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endParaRPr sz="2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2000"/>
              <a:buFont typeface="Arial"/>
              <a:buNone/>
            </a:pPr>
            <a:r>
              <a:rPr lang="en-AU" sz="2000" b="0" i="0" u="none" strike="noStrike" cap="none">
                <a:solidFill>
                  <a:srgbClr val="000000"/>
                </a:solidFill>
                <a:latin typeface="Open Sans"/>
                <a:ea typeface="Open Sans"/>
                <a:cs typeface="Open Sans"/>
                <a:sym typeface="Open Sans"/>
              </a:rPr>
              <a:t>We will always get in contact with you, if there are any concerns……..we promise☺</a:t>
            </a:r>
            <a:endParaRPr sz="2000" b="0" i="0" u="none" strike="noStrike" cap="none">
              <a:solidFill>
                <a:srgbClr val="00B050"/>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2400"/>
              <a:buFont typeface="Arial"/>
              <a:buNone/>
            </a:pPr>
            <a:br>
              <a:rPr lang="en-AU" sz="2400" b="0" i="0" u="none" strike="noStrike" cap="none">
                <a:solidFill>
                  <a:schemeClr val="dk1"/>
                </a:solidFill>
                <a:latin typeface="Open Sans"/>
                <a:ea typeface="Open Sans"/>
                <a:cs typeface="Open Sans"/>
                <a:sym typeface="Open Sans"/>
              </a:rPr>
            </a:br>
            <a:endParaRPr sz="2400" b="0" i="0" u="none" strike="noStrike" cap="none">
              <a:solidFill>
                <a:srgbClr val="00B05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2" descr="A close up of leaves&#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233" name="Google Shape;233;p22"/>
          <p:cNvSpPr txBox="1"/>
          <p:nvPr/>
        </p:nvSpPr>
        <p:spPr>
          <a:xfrm>
            <a:off x="74428" y="2859666"/>
            <a:ext cx="12192000" cy="439348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AU" sz="2800" b="1" i="0" u="sng" strike="noStrike" cap="none">
                <a:solidFill>
                  <a:srgbClr val="000000"/>
                </a:solidFill>
                <a:latin typeface="Open Sans"/>
                <a:ea typeface="Open Sans"/>
                <a:cs typeface="Open Sans"/>
                <a:sym typeface="Open Sans"/>
              </a:rPr>
              <a:t>School Hours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en-AU" sz="2000" b="1" i="0" u="none" strike="noStrike" cap="none">
                <a:solidFill>
                  <a:srgbClr val="000000"/>
                </a:solidFill>
                <a:latin typeface="Open Sans"/>
                <a:ea typeface="Open Sans"/>
                <a:cs typeface="Open Sans"/>
                <a:sym typeface="Open Sans"/>
              </a:rPr>
              <a:t>All students should arrive at school between 8:20am - 8:45am</a:t>
            </a:r>
            <a:r>
              <a:rPr lang="en-AU" sz="2000" b="0" i="0" u="none" strike="noStrike" cap="none">
                <a:solidFill>
                  <a:srgbClr val="000000"/>
                </a:solidFill>
                <a:latin typeface="Open Sans"/>
                <a:ea typeface="Open Sans"/>
                <a:cs typeface="Open Sans"/>
                <a:sym typeface="Open Sans"/>
              </a:rPr>
              <a:t> so they are ready to start their day</a:t>
            </a:r>
            <a:endParaRPr sz="2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en-AU" sz="2000" b="1" i="0" u="none" strike="noStrike" cap="none">
                <a:solidFill>
                  <a:srgbClr val="000000"/>
                </a:solidFill>
                <a:latin typeface="Open Sans"/>
                <a:ea typeface="Open Sans"/>
                <a:cs typeface="Open Sans"/>
                <a:sym typeface="Open Sans"/>
              </a:rPr>
              <a:t>First bell rings at 8:45am </a:t>
            </a:r>
            <a:r>
              <a:rPr lang="en-AU" sz="2000" b="0" i="0" u="none" strike="noStrike" cap="none">
                <a:solidFill>
                  <a:srgbClr val="000000"/>
                </a:solidFill>
                <a:latin typeface="Open Sans"/>
                <a:ea typeface="Open Sans"/>
                <a:cs typeface="Open Sans"/>
                <a:sym typeface="Open Sans"/>
              </a:rPr>
              <a:t>- all students can move to their class lines</a:t>
            </a:r>
            <a:endParaRPr sz="2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en-AU" sz="2000" b="1" i="0" u="none" strike="noStrike" cap="none">
                <a:solidFill>
                  <a:srgbClr val="000000"/>
                </a:solidFill>
                <a:latin typeface="Open Sans"/>
                <a:ea typeface="Open Sans"/>
                <a:cs typeface="Open Sans"/>
                <a:sym typeface="Open Sans"/>
              </a:rPr>
              <a:t>Second bell rings 8:50am </a:t>
            </a:r>
            <a:r>
              <a:rPr lang="en-AU" sz="2000" b="0" i="0" u="none" strike="noStrike" cap="none">
                <a:solidFill>
                  <a:srgbClr val="000000"/>
                </a:solidFill>
                <a:latin typeface="Open Sans"/>
                <a:ea typeface="Open Sans"/>
                <a:cs typeface="Open Sans"/>
                <a:sym typeface="Open Sans"/>
              </a:rPr>
              <a:t>- school start (lessons begin)</a:t>
            </a:r>
            <a:endParaRPr sz="2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
              <a:buFont typeface="Arial"/>
              <a:buNone/>
            </a:pPr>
            <a:endParaRPr sz="1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en-AU" sz="2000" b="0" i="0" u="none" strike="noStrike" cap="none">
                <a:solidFill>
                  <a:srgbClr val="000000"/>
                </a:solidFill>
                <a:latin typeface="Open Sans"/>
                <a:ea typeface="Open Sans"/>
                <a:cs typeface="Open Sans"/>
                <a:sym typeface="Open Sans"/>
              </a:rPr>
              <a:t>			</a:t>
            </a:r>
            <a:r>
              <a:rPr lang="en-AU" sz="2000" b="1" i="0" u="none" strike="noStrike" cap="none">
                <a:solidFill>
                  <a:srgbClr val="000000"/>
                </a:solidFill>
                <a:latin typeface="Open Sans"/>
                <a:ea typeface="Open Sans"/>
                <a:cs typeface="Open Sans"/>
                <a:sym typeface="Open Sans"/>
              </a:rPr>
              <a:t>Session times</a:t>
            </a:r>
            <a:endParaRPr sz="2400" b="1" i="0" u="none" strike="noStrike" cap="none">
              <a:solidFill>
                <a:srgbClr val="000000"/>
              </a:solidFill>
              <a:latin typeface="Open Sans"/>
              <a:ea typeface="Open Sans"/>
              <a:cs typeface="Open Sans"/>
              <a:sym typeface="Open Sans"/>
            </a:endParaRPr>
          </a:p>
          <a:p>
            <a:pPr marL="0" marR="0" lvl="1" indent="0" algn="l" rtl="0">
              <a:lnSpc>
                <a:spcPct val="100000"/>
              </a:lnSpc>
              <a:spcBef>
                <a:spcPts val="0"/>
              </a:spcBef>
              <a:spcAft>
                <a:spcPts val="0"/>
              </a:spcAft>
              <a:buNone/>
            </a:pPr>
            <a:r>
              <a:rPr lang="en-AU" sz="2000" b="0" i="0" u="none" strike="noStrike" cap="none">
                <a:solidFill>
                  <a:srgbClr val="000000"/>
                </a:solidFill>
                <a:latin typeface="Open Sans"/>
                <a:ea typeface="Open Sans"/>
                <a:cs typeface="Open Sans"/>
                <a:sym typeface="Open Sans"/>
              </a:rPr>
              <a:t>			8:50am - 11:10am 			Session 1</a:t>
            </a:r>
            <a:endParaRPr sz="2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en-AU" sz="2000" b="0" i="0" u="none" strike="noStrike" cap="none">
                <a:solidFill>
                  <a:srgbClr val="000000"/>
                </a:solidFill>
                <a:latin typeface="Open Sans"/>
                <a:ea typeface="Open Sans"/>
                <a:cs typeface="Open Sans"/>
                <a:sym typeface="Open Sans"/>
              </a:rPr>
              <a:t>			11:10am - 11:40am			Recess</a:t>
            </a:r>
            <a:endParaRPr sz="2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en-AU" sz="2000" b="0" i="0" u="none" strike="noStrike" cap="none">
                <a:solidFill>
                  <a:srgbClr val="000000"/>
                </a:solidFill>
                <a:latin typeface="Open Sans"/>
                <a:ea typeface="Open Sans"/>
                <a:cs typeface="Open Sans"/>
                <a:sym typeface="Open Sans"/>
              </a:rPr>
              <a:t>			11:40am - 12:50pm			Session 2</a:t>
            </a:r>
            <a:endParaRPr sz="2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en-AU" sz="2000" b="0" i="0" u="none" strike="noStrike" cap="none">
                <a:solidFill>
                  <a:srgbClr val="000000"/>
                </a:solidFill>
                <a:latin typeface="Open Sans"/>
                <a:ea typeface="Open Sans"/>
                <a:cs typeface="Open Sans"/>
                <a:sym typeface="Open Sans"/>
              </a:rPr>
              <a:t>			12:50pm - 1:00pm			Eating time </a:t>
            </a:r>
            <a:endParaRPr sz="2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en-AU" sz="2000" b="0" i="0" u="none" strike="noStrike" cap="none">
                <a:solidFill>
                  <a:srgbClr val="000000"/>
                </a:solidFill>
                <a:latin typeface="Open Sans"/>
                <a:ea typeface="Open Sans"/>
                <a:cs typeface="Open Sans"/>
                <a:sym typeface="Open Sans"/>
              </a:rPr>
              <a:t>			1:00pm - 1:30pm 			Lunch</a:t>
            </a:r>
            <a:endParaRPr sz="2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en-AU" sz="2000" b="0" i="0" u="none" strike="noStrike" cap="none">
                <a:solidFill>
                  <a:srgbClr val="000000"/>
                </a:solidFill>
                <a:latin typeface="Open Sans"/>
                <a:ea typeface="Open Sans"/>
                <a:cs typeface="Open Sans"/>
                <a:sym typeface="Open Sans"/>
              </a:rPr>
              <a:t>			1:30pm - 2:45				Session 3 </a:t>
            </a:r>
            <a:endParaRPr sz="2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24" descr="A close up of leaves&#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239" name="Google Shape;239;p24"/>
          <p:cNvSpPr txBox="1"/>
          <p:nvPr/>
        </p:nvSpPr>
        <p:spPr>
          <a:xfrm>
            <a:off x="173620" y="2762250"/>
            <a:ext cx="11844900" cy="4189800"/>
          </a:xfrm>
          <a:prstGeom prst="rect">
            <a:avLst/>
          </a:prstGeom>
          <a:noFill/>
          <a:ln>
            <a:noFill/>
          </a:ln>
        </p:spPr>
        <p:txBody>
          <a:bodyPr spcFirstLastPara="1" wrap="square" lIns="91425" tIns="45700" rIns="91425" bIns="45700" anchor="t" anchorCtr="0">
            <a:spAutoFit/>
          </a:bodyPr>
          <a:lstStyle/>
          <a:p>
            <a:pPr marL="109728" marR="0" lvl="0" indent="0" algn="ctr" rtl="0">
              <a:lnSpc>
                <a:spcPct val="100000"/>
              </a:lnSpc>
              <a:spcBef>
                <a:spcPts val="0"/>
              </a:spcBef>
              <a:spcAft>
                <a:spcPts val="0"/>
              </a:spcAft>
              <a:buClr>
                <a:srgbClr val="000000"/>
              </a:buClr>
              <a:buSzPts val="2400"/>
              <a:buFont typeface="Arial"/>
              <a:buNone/>
            </a:pPr>
            <a:r>
              <a:rPr lang="en-AU" sz="2400" b="1" i="0" u="sng" strike="noStrike" cap="none">
                <a:solidFill>
                  <a:srgbClr val="000000"/>
                </a:solidFill>
                <a:latin typeface="Open Sans"/>
                <a:ea typeface="Open Sans"/>
                <a:cs typeface="Open Sans"/>
                <a:sym typeface="Open Sans"/>
              </a:rPr>
              <a:t>How is the day broken up?</a:t>
            </a:r>
            <a:endParaRPr sz="1800" b="0" i="0" u="sng" strike="noStrike" cap="none">
              <a:solidFill>
                <a:srgbClr val="000000"/>
              </a:solidFill>
              <a:latin typeface="Open Sans"/>
              <a:ea typeface="Open Sans"/>
              <a:cs typeface="Open Sans"/>
              <a:sym typeface="Open Sans"/>
            </a:endParaRPr>
          </a:p>
          <a:p>
            <a:pPr marL="2032" marR="0" lvl="0" indent="0" algn="l" rtl="0">
              <a:lnSpc>
                <a:spcPct val="100000"/>
              </a:lnSpc>
              <a:spcBef>
                <a:spcPts val="400"/>
              </a:spcBef>
              <a:spcAft>
                <a:spcPts val="0"/>
              </a:spcAft>
              <a:buClr>
                <a:srgbClr val="000000"/>
              </a:buClr>
              <a:buSzPts val="1800"/>
              <a:buFont typeface="Arial"/>
              <a:buNone/>
            </a:pPr>
            <a:r>
              <a:rPr lang="en-AU" sz="1800" b="0" i="0" u="sng" strike="noStrike" cap="none">
                <a:solidFill>
                  <a:srgbClr val="000000"/>
                </a:solidFill>
                <a:latin typeface="Open Sans"/>
                <a:ea typeface="Open Sans"/>
                <a:cs typeface="Open Sans"/>
                <a:sym typeface="Open Sans"/>
              </a:rPr>
              <a:t>2 x 30 min play times during the day </a:t>
            </a:r>
            <a:endParaRPr sz="1800" b="0" i="0" u="sng" strike="noStrike" cap="none">
              <a:solidFill>
                <a:srgbClr val="00B050"/>
              </a:solidFill>
              <a:latin typeface="Open Sans"/>
              <a:ea typeface="Open Sans"/>
              <a:cs typeface="Open Sans"/>
              <a:sym typeface="Open Sans"/>
            </a:endParaRPr>
          </a:p>
          <a:p>
            <a:pPr marL="742950" marR="0" lvl="1" indent="-285750" algn="l" rtl="0">
              <a:lnSpc>
                <a:spcPct val="100000"/>
              </a:lnSpc>
              <a:spcBef>
                <a:spcPts val="324"/>
              </a:spcBef>
              <a:spcAft>
                <a:spcPts val="0"/>
              </a:spcAft>
              <a:buClr>
                <a:srgbClr val="000000"/>
              </a:buClr>
              <a:buSzPts val="1800"/>
              <a:buFont typeface="Arial"/>
              <a:buChar char="•"/>
            </a:pPr>
            <a:r>
              <a:rPr lang="en-AU" sz="1800" b="0" i="0" u="none" strike="noStrike" cap="none">
                <a:solidFill>
                  <a:srgbClr val="000000"/>
                </a:solidFill>
                <a:latin typeface="Open Sans"/>
                <a:ea typeface="Open Sans"/>
                <a:cs typeface="Open Sans"/>
                <a:sym typeface="Open Sans"/>
              </a:rPr>
              <a:t>Recess-11:10am</a:t>
            </a:r>
            <a:endParaRPr sz="1800" b="0" i="0" u="none" strike="noStrike" cap="none">
              <a:solidFill>
                <a:srgbClr val="00B050"/>
              </a:solidFill>
              <a:latin typeface="Open Sans"/>
              <a:ea typeface="Open Sans"/>
              <a:cs typeface="Open Sans"/>
              <a:sym typeface="Open Sans"/>
            </a:endParaRPr>
          </a:p>
          <a:p>
            <a:pPr marL="742950" marR="0" lvl="1" indent="-285750" algn="l" rtl="0">
              <a:lnSpc>
                <a:spcPct val="100000"/>
              </a:lnSpc>
              <a:spcBef>
                <a:spcPts val="324"/>
              </a:spcBef>
              <a:spcAft>
                <a:spcPts val="0"/>
              </a:spcAft>
              <a:buClr>
                <a:srgbClr val="000000"/>
              </a:buClr>
              <a:buSzPts val="1800"/>
              <a:buFont typeface="Arial"/>
              <a:buChar char="•"/>
            </a:pPr>
            <a:r>
              <a:rPr lang="en-AU" sz="1800" b="0" i="0" u="none" strike="noStrike" cap="none">
                <a:solidFill>
                  <a:srgbClr val="000000"/>
                </a:solidFill>
                <a:latin typeface="Open Sans"/>
                <a:ea typeface="Open Sans"/>
                <a:cs typeface="Open Sans"/>
                <a:sym typeface="Open Sans"/>
              </a:rPr>
              <a:t>Lunch-12:50pm (10 minute eating time)</a:t>
            </a:r>
            <a:endParaRPr sz="1800" b="0" i="0" u="none" strike="noStrike" cap="none">
              <a:solidFill>
                <a:srgbClr val="00B050"/>
              </a:solidFill>
              <a:latin typeface="Open Sans"/>
              <a:ea typeface="Open Sans"/>
              <a:cs typeface="Open Sans"/>
              <a:sym typeface="Open Sans"/>
            </a:endParaRPr>
          </a:p>
          <a:p>
            <a:pPr marL="2032" marR="0" lvl="0" indent="0" algn="l" rtl="0">
              <a:lnSpc>
                <a:spcPct val="100000"/>
              </a:lnSpc>
              <a:spcBef>
                <a:spcPts val="400"/>
              </a:spcBef>
              <a:spcAft>
                <a:spcPts val="0"/>
              </a:spcAft>
              <a:buClr>
                <a:srgbClr val="000000"/>
              </a:buClr>
              <a:buSzPts val="1800"/>
              <a:buFont typeface="Arial"/>
              <a:buNone/>
            </a:pPr>
            <a:br>
              <a:rPr lang="en-AU" sz="1800" b="0" i="0" u="none" strike="noStrike" cap="none">
                <a:solidFill>
                  <a:schemeClr val="dk1"/>
                </a:solidFill>
                <a:latin typeface="Open Sans"/>
                <a:ea typeface="Open Sans"/>
                <a:cs typeface="Open Sans"/>
                <a:sym typeface="Open Sans"/>
              </a:rPr>
            </a:br>
            <a:r>
              <a:rPr lang="en-AU" sz="1800" b="0" i="0" u="sng" strike="noStrike" cap="none">
                <a:solidFill>
                  <a:srgbClr val="000000"/>
                </a:solidFill>
                <a:latin typeface="Open Sans"/>
                <a:ea typeface="Open Sans"/>
                <a:cs typeface="Open Sans"/>
                <a:sym typeface="Open Sans"/>
              </a:rPr>
              <a:t>Crunch and Sip/Fruit Break </a:t>
            </a:r>
            <a:endParaRPr sz="1800" b="0" i="0" u="sng" strike="noStrike" cap="none">
              <a:solidFill>
                <a:srgbClr val="00B050"/>
              </a:solidFill>
              <a:latin typeface="Open Sans"/>
              <a:ea typeface="Open Sans"/>
              <a:cs typeface="Open Sans"/>
              <a:sym typeface="Open Sans"/>
            </a:endParaRPr>
          </a:p>
          <a:p>
            <a:pPr marL="742950" marR="0" lvl="1" indent="-285750" algn="l" rtl="0">
              <a:lnSpc>
                <a:spcPct val="100000"/>
              </a:lnSpc>
              <a:spcBef>
                <a:spcPts val="324"/>
              </a:spcBef>
              <a:spcAft>
                <a:spcPts val="0"/>
              </a:spcAft>
              <a:buClr>
                <a:srgbClr val="000000"/>
              </a:buClr>
              <a:buSzPts val="1800"/>
              <a:buFont typeface="Arial"/>
              <a:buChar char="•"/>
            </a:pPr>
            <a:r>
              <a:rPr lang="en-AU" sz="1800" b="0" i="0" u="none" strike="noStrike" cap="none">
                <a:solidFill>
                  <a:srgbClr val="000000"/>
                </a:solidFill>
                <a:latin typeface="Open Sans"/>
                <a:ea typeface="Open Sans"/>
                <a:cs typeface="Open Sans"/>
                <a:sym typeface="Open Sans"/>
              </a:rPr>
              <a:t>10:00am for 5 - 10 minutes</a:t>
            </a:r>
            <a:endParaRPr sz="1800" b="0" i="0" u="none" strike="noStrike" cap="none">
              <a:solidFill>
                <a:srgbClr val="00B050"/>
              </a:solidFill>
              <a:latin typeface="Open Sans"/>
              <a:ea typeface="Open Sans"/>
              <a:cs typeface="Open Sans"/>
              <a:sym typeface="Open Sans"/>
            </a:endParaRPr>
          </a:p>
          <a:p>
            <a:pPr marL="742950" marR="0" lvl="1" indent="-285750" algn="l" rtl="0">
              <a:lnSpc>
                <a:spcPct val="100000"/>
              </a:lnSpc>
              <a:spcBef>
                <a:spcPts val="324"/>
              </a:spcBef>
              <a:spcAft>
                <a:spcPts val="0"/>
              </a:spcAft>
              <a:buClr>
                <a:srgbClr val="000000"/>
              </a:buClr>
              <a:buSzPts val="1800"/>
              <a:buFont typeface="Arial"/>
              <a:buChar char="•"/>
            </a:pPr>
            <a:r>
              <a:rPr lang="en-AU" sz="1800" b="0" i="0" u="none" strike="noStrike" cap="none">
                <a:solidFill>
                  <a:srgbClr val="000000"/>
                </a:solidFill>
                <a:latin typeface="Open Sans"/>
                <a:ea typeface="Open Sans"/>
                <a:cs typeface="Open Sans"/>
                <a:sym typeface="Open Sans"/>
              </a:rPr>
              <a:t>Small in size, preferably cut up – especially grapes</a:t>
            </a:r>
            <a:endParaRPr sz="1800" b="0" i="0" u="none" strike="noStrike" cap="none">
              <a:solidFill>
                <a:srgbClr val="00B050"/>
              </a:solidFill>
              <a:latin typeface="Open Sans"/>
              <a:ea typeface="Open Sans"/>
              <a:cs typeface="Open Sans"/>
              <a:sym typeface="Open Sans"/>
            </a:endParaRPr>
          </a:p>
          <a:p>
            <a:pPr marL="742950" marR="0" lvl="1" indent="-285750" algn="l" rtl="0">
              <a:lnSpc>
                <a:spcPct val="100000"/>
              </a:lnSpc>
              <a:spcBef>
                <a:spcPts val="324"/>
              </a:spcBef>
              <a:spcAft>
                <a:spcPts val="0"/>
              </a:spcAft>
              <a:buClr>
                <a:srgbClr val="000000"/>
              </a:buClr>
              <a:buSzPts val="1800"/>
              <a:buFont typeface="Arial"/>
              <a:buChar char="•"/>
            </a:pPr>
            <a:r>
              <a:rPr lang="en-AU" sz="1800" b="0" i="0" u="none" strike="noStrike" cap="none">
                <a:solidFill>
                  <a:srgbClr val="000000"/>
                </a:solidFill>
                <a:latin typeface="Open Sans"/>
                <a:ea typeface="Open Sans"/>
                <a:cs typeface="Open Sans"/>
                <a:sym typeface="Open Sans"/>
              </a:rPr>
              <a:t>Small drink of water</a:t>
            </a:r>
            <a:endParaRPr sz="1800" b="0" i="0" u="none" strike="noStrike" cap="none">
              <a:solidFill>
                <a:srgbClr val="00B050"/>
              </a:solidFill>
              <a:latin typeface="Open Sans"/>
              <a:ea typeface="Open Sans"/>
              <a:cs typeface="Open Sans"/>
              <a:sym typeface="Open Sans"/>
            </a:endParaRPr>
          </a:p>
          <a:p>
            <a:pPr marL="2032" marR="0" lvl="0" indent="0" algn="l" rtl="0">
              <a:lnSpc>
                <a:spcPct val="100000"/>
              </a:lnSpc>
              <a:spcBef>
                <a:spcPts val="400"/>
              </a:spcBef>
              <a:spcAft>
                <a:spcPts val="0"/>
              </a:spcAft>
              <a:buClr>
                <a:srgbClr val="000000"/>
              </a:buClr>
              <a:buSzPts val="1800"/>
              <a:buFont typeface="Arial"/>
              <a:buNone/>
            </a:pPr>
            <a:br>
              <a:rPr lang="en-AU" sz="1800" b="0" i="0" u="sng" strike="noStrike" cap="none">
                <a:solidFill>
                  <a:schemeClr val="dk1"/>
                </a:solidFill>
                <a:latin typeface="Open Sans"/>
                <a:ea typeface="Open Sans"/>
                <a:cs typeface="Open Sans"/>
                <a:sym typeface="Open Sans"/>
              </a:rPr>
            </a:br>
            <a:r>
              <a:rPr lang="en-AU" sz="1800" b="0" i="0" u="sng" strike="noStrike" cap="none">
                <a:solidFill>
                  <a:srgbClr val="000000"/>
                </a:solidFill>
                <a:latin typeface="Open Sans"/>
                <a:ea typeface="Open Sans"/>
                <a:cs typeface="Open Sans"/>
                <a:sym typeface="Open Sans"/>
              </a:rPr>
              <a:t>Sun Safe Program </a:t>
            </a:r>
            <a:endParaRPr sz="1800" b="0" i="0" u="sng" strike="noStrike" cap="none">
              <a:solidFill>
                <a:srgbClr val="00B050"/>
              </a:solidFill>
              <a:latin typeface="Open Sans"/>
              <a:ea typeface="Open Sans"/>
              <a:cs typeface="Open Sans"/>
              <a:sym typeface="Open Sans"/>
            </a:endParaRPr>
          </a:p>
          <a:p>
            <a:pPr marL="742950" marR="0" lvl="1" indent="-285750" algn="l" rtl="0">
              <a:lnSpc>
                <a:spcPct val="100000"/>
              </a:lnSpc>
              <a:spcBef>
                <a:spcPts val="324"/>
              </a:spcBef>
              <a:spcAft>
                <a:spcPts val="0"/>
              </a:spcAft>
              <a:buClr>
                <a:srgbClr val="000000"/>
              </a:buClr>
              <a:buSzPts val="1800"/>
              <a:buFont typeface="Arial"/>
              <a:buChar char="•"/>
            </a:pPr>
            <a:r>
              <a:rPr lang="en-AU" sz="1800" b="0" i="0" u="none" strike="noStrike" cap="none">
                <a:solidFill>
                  <a:srgbClr val="000000"/>
                </a:solidFill>
                <a:latin typeface="Open Sans"/>
                <a:ea typeface="Open Sans"/>
                <a:cs typeface="Open Sans"/>
                <a:sym typeface="Open Sans"/>
              </a:rPr>
              <a:t>Required to wear the school hat during playtime and outdoor activities as a “No Hat – No Play” policy applies</a:t>
            </a:r>
            <a:endParaRPr sz="1800" b="0" i="0" u="none" strike="noStrike" cap="none">
              <a:solidFill>
                <a:srgbClr val="00B050"/>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25" descr="A close up of leaves&#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245" name="Google Shape;245;p25"/>
          <p:cNvSpPr txBox="1"/>
          <p:nvPr/>
        </p:nvSpPr>
        <p:spPr>
          <a:xfrm>
            <a:off x="0" y="2852806"/>
            <a:ext cx="12192000" cy="3724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AU" sz="2400" b="1" i="0" u="sng" strike="noStrike" cap="none">
                <a:solidFill>
                  <a:srgbClr val="000000"/>
                </a:solidFill>
                <a:latin typeface="Open Sans"/>
                <a:ea typeface="Open Sans"/>
                <a:cs typeface="Open Sans"/>
                <a:sym typeface="Open Sans"/>
              </a:rPr>
              <a:t>In the afternoon</a:t>
            </a:r>
            <a:endParaRPr sz="2400" b="0" i="0" u="sng" strike="noStrike" cap="none">
              <a:solidFill>
                <a:srgbClr val="000000"/>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2000"/>
              <a:buFont typeface="Arial"/>
              <a:buNone/>
            </a:pPr>
            <a:r>
              <a:rPr lang="en-AU" sz="2000" b="0" i="0" u="none" strike="noStrike" cap="none">
                <a:solidFill>
                  <a:srgbClr val="000000"/>
                </a:solidFill>
                <a:latin typeface="Open Sans"/>
                <a:ea typeface="Open Sans"/>
                <a:cs typeface="Open Sans"/>
                <a:sym typeface="Open Sans"/>
              </a:rPr>
              <a:t>At the start of the year you will be ask to fill out a form regarding your daily pick up routines.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br>
              <a:rPr lang="en-AU" sz="2000" b="0" i="0" u="none" strike="noStrike" cap="none">
                <a:solidFill>
                  <a:schemeClr val="dk1"/>
                </a:solidFill>
                <a:latin typeface="Open Sans"/>
                <a:ea typeface="Open Sans"/>
                <a:cs typeface="Open Sans"/>
                <a:sym typeface="Open Sans"/>
              </a:rPr>
            </a:br>
            <a:r>
              <a:rPr lang="en-AU" sz="2000" b="0" i="0" u="none" strike="noStrike" cap="none">
                <a:solidFill>
                  <a:schemeClr val="dk1"/>
                </a:solidFill>
                <a:latin typeface="Open Sans"/>
                <a:ea typeface="Open Sans"/>
                <a:cs typeface="Open Sans"/>
                <a:sym typeface="Open Sans"/>
              </a:rPr>
              <a:t>Students are </a:t>
            </a:r>
            <a:r>
              <a:rPr lang="en-AU" sz="2000" b="0" i="0" u="none" strike="noStrike" cap="none">
                <a:solidFill>
                  <a:srgbClr val="000000"/>
                </a:solidFill>
                <a:latin typeface="Open Sans"/>
                <a:ea typeface="Open Sans"/>
                <a:cs typeface="Open Sans"/>
                <a:sym typeface="Open Sans"/>
              </a:rPr>
              <a:t>dismissed from classrooms and will be assisted to:</a:t>
            </a:r>
            <a:r>
              <a:rPr lang="en-AU" sz="1600" b="0" i="0" u="none" strike="noStrike" cap="none">
                <a:solidFill>
                  <a:srgbClr val="00B050"/>
                </a:solidFill>
                <a:latin typeface="Open Sans"/>
                <a:ea typeface="Open Sans"/>
                <a:cs typeface="Open Sans"/>
                <a:sym typeface="Open Sans"/>
              </a:rPr>
              <a:t> </a:t>
            </a:r>
            <a:r>
              <a:rPr lang="en-AU" sz="2000" b="0" i="0" u="none" strike="noStrike" cap="none">
                <a:solidFill>
                  <a:srgbClr val="000000"/>
                </a:solidFill>
                <a:latin typeface="Open Sans"/>
                <a:ea typeface="Open Sans"/>
                <a:cs typeface="Open Sans"/>
                <a:sym typeface="Open Sans"/>
              </a:rPr>
              <a:t>walk to after school care, bus lines or a designated spot. Older siblings are asked to pick up from Kindergarten classrooms.</a:t>
            </a:r>
            <a:br>
              <a:rPr lang="en-AU" sz="2000" b="0" i="0" u="none" strike="noStrike" cap="none">
                <a:solidFill>
                  <a:schemeClr val="dk1"/>
                </a:solidFill>
                <a:latin typeface="Open Sans"/>
                <a:ea typeface="Open Sans"/>
                <a:cs typeface="Open Sans"/>
                <a:sym typeface="Open Sans"/>
              </a:rPr>
            </a:br>
            <a:endParaRPr sz="20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en-AU" sz="2000" b="0" i="0" u="none" strike="noStrike" cap="none">
                <a:solidFill>
                  <a:srgbClr val="000000"/>
                </a:solidFill>
                <a:latin typeface="Open Sans"/>
                <a:ea typeface="Open Sans"/>
                <a:cs typeface="Open Sans"/>
                <a:sym typeface="Open Sans"/>
              </a:rPr>
              <a:t>Two ‘Stop, Kiss and Leave’ Zones – for morning and afternoon</a:t>
            </a:r>
            <a:br>
              <a:rPr lang="en-AU" sz="2000" b="0" i="0" u="none" strike="noStrike" cap="none">
                <a:solidFill>
                  <a:schemeClr val="dk1"/>
                </a:solidFill>
                <a:latin typeface="Open Sans"/>
                <a:ea typeface="Open Sans"/>
                <a:cs typeface="Open Sans"/>
                <a:sym typeface="Open Sans"/>
              </a:rPr>
            </a:br>
            <a:endParaRPr sz="2000" b="0" i="0" u="none" strike="noStrike" cap="none">
              <a:solidFill>
                <a:schemeClr val="dk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2000"/>
              <a:buFont typeface="Arial"/>
              <a:buNone/>
            </a:pPr>
            <a:r>
              <a:rPr lang="en-AU" sz="2000" b="0" i="0" u="none" strike="noStrike" cap="none">
                <a:solidFill>
                  <a:srgbClr val="000000"/>
                </a:solidFill>
                <a:latin typeface="Open Sans"/>
                <a:ea typeface="Open Sans"/>
                <a:cs typeface="Open Sans"/>
                <a:sym typeface="Open Sans"/>
              </a:rPr>
              <a:t>Under no circumstances are students to be dropped off or picked up in staff car parks.</a:t>
            </a:r>
            <a:endParaRPr/>
          </a:p>
          <a:p>
            <a:pPr marL="0" marR="0" lvl="0" indent="0" algn="l" rtl="0">
              <a:lnSpc>
                <a:spcPct val="150000"/>
              </a:lnSpc>
              <a:spcBef>
                <a:spcPts val="0"/>
              </a:spcBef>
              <a:spcAft>
                <a:spcPts val="0"/>
              </a:spcAft>
              <a:buClr>
                <a:srgbClr val="000000"/>
              </a:buClr>
              <a:buSzPts val="2000"/>
              <a:buFont typeface="Arial"/>
              <a:buNone/>
            </a:pPr>
            <a:endParaRPr sz="800"/>
          </a:p>
          <a:p>
            <a:pPr marL="0" marR="0" lvl="0" indent="0" algn="l" rtl="0">
              <a:lnSpc>
                <a:spcPct val="100000"/>
              </a:lnSpc>
              <a:spcBef>
                <a:spcPts val="0"/>
              </a:spcBef>
              <a:spcAft>
                <a:spcPts val="0"/>
              </a:spcAft>
              <a:buClr>
                <a:srgbClr val="000000"/>
              </a:buClr>
              <a:buSzPts val="2000"/>
              <a:buFont typeface="Arial"/>
              <a:buNone/>
            </a:pPr>
            <a:r>
              <a:rPr lang="en-AU" sz="2000" b="0" i="0" u="none" strike="noStrike" cap="none">
                <a:solidFill>
                  <a:srgbClr val="000000"/>
                </a:solidFill>
                <a:latin typeface="Open Sans"/>
                <a:ea typeface="Open Sans"/>
                <a:cs typeface="Open Sans"/>
                <a:sym typeface="Open Sans"/>
              </a:rPr>
              <a:t>Any student not picked up by 3:00pm will be taken to the office and a call to parents will be made.</a:t>
            </a:r>
            <a:endParaRPr sz="1600" b="0" i="0" u="none" strike="noStrike" cap="none">
              <a:solidFill>
                <a:srgbClr val="00B050"/>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26" descr="A close up of leaves&#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251" name="Google Shape;251;p26"/>
          <p:cNvSpPr txBox="1"/>
          <p:nvPr/>
        </p:nvSpPr>
        <p:spPr>
          <a:xfrm>
            <a:off x="127321" y="2762250"/>
            <a:ext cx="11435700" cy="329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AU" sz="2400" b="1" i="0" u="sng" strike="noStrike" cap="none">
                <a:solidFill>
                  <a:schemeClr val="dk1"/>
                </a:solidFill>
                <a:latin typeface="Open Sans"/>
                <a:ea typeface="Open Sans"/>
                <a:cs typeface="Open Sans"/>
                <a:sym typeface="Open Sans"/>
              </a:rPr>
              <a:t>Attendance</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46464A"/>
              </a:solidFill>
              <a:latin typeface="Open Sans"/>
              <a:ea typeface="Open Sans"/>
              <a:cs typeface="Open Sans"/>
              <a:sym typeface="Open Sans"/>
            </a:endParaRPr>
          </a:p>
          <a:p>
            <a:pPr marL="2032" marR="0" lvl="0" indent="0" algn="l" rtl="0">
              <a:lnSpc>
                <a:spcPct val="100000"/>
              </a:lnSpc>
              <a:spcBef>
                <a:spcPts val="0"/>
              </a:spcBef>
              <a:spcAft>
                <a:spcPts val="0"/>
              </a:spcAft>
              <a:buClr>
                <a:srgbClr val="000000"/>
              </a:buClr>
              <a:buSzPts val="2000"/>
              <a:buFont typeface="Arial"/>
              <a:buNone/>
            </a:pPr>
            <a:r>
              <a:rPr lang="en-AU" sz="2000" b="0" i="0" u="none" strike="noStrike" cap="none">
                <a:solidFill>
                  <a:srgbClr val="000000"/>
                </a:solidFill>
                <a:latin typeface="Open Sans"/>
                <a:ea typeface="Open Sans"/>
                <a:cs typeface="Open Sans"/>
                <a:sym typeface="Open Sans"/>
              </a:rPr>
              <a:t>If your child is absent and you haven’t previously notified your child’s teacher in writing, you will receive an SMS message in the morning. Simply reply with the reason and our rolls will be updated.</a:t>
            </a:r>
            <a:endParaRPr sz="1400" b="0" i="0" u="none" strike="noStrike" cap="none">
              <a:solidFill>
                <a:srgbClr val="000000"/>
              </a:solidFill>
              <a:latin typeface="Arial"/>
              <a:ea typeface="Arial"/>
              <a:cs typeface="Arial"/>
              <a:sym typeface="Arial"/>
            </a:endParaRPr>
          </a:p>
          <a:p>
            <a:pPr marL="2032" marR="0" lvl="0" indent="0" algn="l" rtl="0">
              <a:lnSpc>
                <a:spcPct val="100000"/>
              </a:lnSpc>
              <a:spcBef>
                <a:spcPts val="0"/>
              </a:spcBef>
              <a:spcAft>
                <a:spcPts val="0"/>
              </a:spcAft>
              <a:buClr>
                <a:srgbClr val="000000"/>
              </a:buClr>
              <a:buSzPts val="2000"/>
              <a:buFont typeface="Arial"/>
              <a:buNone/>
            </a:pPr>
            <a:br>
              <a:rPr lang="en-AU" sz="2000" b="0" i="0" u="none" strike="noStrike" cap="none">
                <a:solidFill>
                  <a:schemeClr val="dk1"/>
                </a:solidFill>
                <a:latin typeface="Open Sans"/>
                <a:ea typeface="Open Sans"/>
                <a:cs typeface="Open Sans"/>
                <a:sym typeface="Open Sans"/>
              </a:rPr>
            </a:br>
            <a:r>
              <a:rPr lang="en-AU" sz="2000" b="0" i="0" u="none" strike="noStrike" cap="none">
                <a:solidFill>
                  <a:srgbClr val="000000"/>
                </a:solidFill>
                <a:latin typeface="Open Sans"/>
                <a:ea typeface="Open Sans"/>
                <a:cs typeface="Open Sans"/>
                <a:sym typeface="Open Sans"/>
              </a:rPr>
              <a:t>Prior approval must be sought from the principal for absences over 10 days. Any absence that has not been approved will be deemed ‘unjustified’.</a:t>
            </a:r>
            <a:br>
              <a:rPr lang="en-AU" sz="2000" b="0" i="0" u="none" strike="noStrike" cap="none">
                <a:solidFill>
                  <a:schemeClr val="dk1"/>
                </a:solidFill>
                <a:latin typeface="Open Sans"/>
                <a:ea typeface="Open Sans"/>
                <a:cs typeface="Open Sans"/>
                <a:sym typeface="Open Sans"/>
              </a:rPr>
            </a:br>
            <a:endParaRPr sz="2000" b="0" i="0" u="none" strike="noStrike" cap="none">
              <a:solidFill>
                <a:schemeClr val="dk1"/>
              </a:solidFill>
              <a:latin typeface="Open Sans"/>
              <a:ea typeface="Open Sans"/>
              <a:cs typeface="Open Sans"/>
              <a:sym typeface="Open Sans"/>
            </a:endParaRPr>
          </a:p>
          <a:p>
            <a:pPr marL="2032" marR="0" lvl="0" indent="0" algn="l" rtl="0">
              <a:lnSpc>
                <a:spcPct val="100000"/>
              </a:lnSpc>
              <a:spcBef>
                <a:spcPts val="0"/>
              </a:spcBef>
              <a:spcAft>
                <a:spcPts val="0"/>
              </a:spcAft>
              <a:buClr>
                <a:srgbClr val="000000"/>
              </a:buClr>
              <a:buSzPts val="2000"/>
              <a:buFont typeface="Arial"/>
              <a:buNone/>
            </a:pPr>
            <a:r>
              <a:rPr lang="en-AU" sz="2000" b="0" i="0" u="none" strike="noStrike" cap="none">
                <a:solidFill>
                  <a:schemeClr val="dk1"/>
                </a:solidFill>
                <a:latin typeface="Open Sans"/>
                <a:ea typeface="Open Sans"/>
                <a:cs typeface="Open Sans"/>
                <a:sym typeface="Open Sans"/>
              </a:rPr>
              <a:t>You must </a:t>
            </a:r>
            <a:r>
              <a:rPr lang="en-AU" sz="2000" b="0" i="0" u="none" strike="noStrike" cap="none">
                <a:solidFill>
                  <a:srgbClr val="000000"/>
                </a:solidFill>
                <a:latin typeface="Open Sans"/>
                <a:ea typeface="Open Sans"/>
                <a:cs typeface="Open Sans"/>
                <a:sym typeface="Open Sans"/>
              </a:rPr>
              <a:t>sign your child in and out of the school office if they arrive late or have to leave early.</a:t>
            </a:r>
            <a:endParaRPr sz="2000" b="0" i="0" u="none" strike="noStrike" cap="none">
              <a:solidFill>
                <a:srgbClr val="00B050"/>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27" descr="A close up of leaves&#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pic>
        <p:nvPicPr>
          <p:cNvPr id="258" name="Google Shape;258;p27" descr="Graphical user interface, website&#10;&#10;Description automatically generated"/>
          <p:cNvPicPr preferRelativeResize="0"/>
          <p:nvPr/>
        </p:nvPicPr>
        <p:blipFill rotWithShape="1">
          <a:blip r:embed="rId4">
            <a:alphaModFix/>
          </a:blip>
          <a:srcRect/>
          <a:stretch/>
        </p:blipFill>
        <p:spPr>
          <a:xfrm>
            <a:off x="176212" y="3015257"/>
            <a:ext cx="5919788" cy="3699868"/>
          </a:xfrm>
          <a:prstGeom prst="rect">
            <a:avLst/>
          </a:prstGeom>
          <a:noFill/>
          <a:ln>
            <a:noFill/>
          </a:ln>
        </p:spPr>
      </p:pic>
      <p:sp>
        <p:nvSpPr>
          <p:cNvPr id="259" name="Google Shape;259;p27"/>
          <p:cNvSpPr txBox="1"/>
          <p:nvPr/>
        </p:nvSpPr>
        <p:spPr>
          <a:xfrm>
            <a:off x="6273479" y="2974930"/>
            <a:ext cx="5918400" cy="405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AU" sz="2400" b="1" i="0" u="sng" strike="noStrike" cap="none">
                <a:solidFill>
                  <a:schemeClr val="dk1"/>
                </a:solidFill>
                <a:latin typeface="Open Sans"/>
                <a:ea typeface="Open Sans"/>
                <a:cs typeface="Open Sans"/>
                <a:sym typeface="Open Sans"/>
              </a:rPr>
              <a:t>School Communication</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AU" sz="1800" b="1" i="0" u="none" strike="noStrike" cap="none">
                <a:solidFill>
                  <a:srgbClr val="000000"/>
                </a:solidFill>
                <a:latin typeface="Open Sans"/>
                <a:ea typeface="Open Sans"/>
                <a:cs typeface="Open Sans"/>
                <a:sym typeface="Open Sans"/>
              </a:rPr>
              <a:t> School Website </a:t>
            </a:r>
            <a:endParaRPr sz="1800" b="0" i="0" u="none" strike="noStrike" cap="none">
              <a:solidFill>
                <a:schemeClr val="dk1"/>
              </a:solidFill>
              <a:latin typeface="Open Sans"/>
              <a:ea typeface="Open Sans"/>
              <a:cs typeface="Open Sans"/>
              <a:sym typeface="Open Sans"/>
            </a:endParaRPr>
          </a:p>
          <a:p>
            <a:pPr marL="109728" marR="0" lvl="0" indent="0" algn="l" rtl="0">
              <a:lnSpc>
                <a:spcPct val="100000"/>
              </a:lnSpc>
              <a:spcBef>
                <a:spcPts val="0"/>
              </a:spcBef>
              <a:spcAft>
                <a:spcPts val="0"/>
              </a:spcAft>
              <a:buClr>
                <a:srgbClr val="000000"/>
              </a:buClr>
              <a:buSzPts val="1800"/>
              <a:buFont typeface="Arial"/>
              <a:buNone/>
            </a:pPr>
            <a:r>
              <a:rPr lang="en-AU" sz="1800" b="0" i="0" u="sng" strike="noStrike" cap="none">
                <a:solidFill>
                  <a:srgbClr val="67AABF"/>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http://www.monavale-p.schools.nsw.edu.au/</a:t>
            </a:r>
            <a:endParaRPr sz="1800" b="0" i="0" u="sng" strike="noStrike" cap="none">
              <a:solidFill>
                <a:srgbClr val="67AABF"/>
              </a:solidFill>
              <a:latin typeface="Open Sans"/>
              <a:ea typeface="Open Sans"/>
              <a:cs typeface="Open Sans"/>
              <a:sym typeface="Open Sans"/>
            </a:endParaRPr>
          </a:p>
          <a:p>
            <a:pPr marL="109728" marR="0" lvl="0" indent="0" algn="l" rtl="0">
              <a:lnSpc>
                <a:spcPct val="100000"/>
              </a:lnSpc>
              <a:spcBef>
                <a:spcPts val="0"/>
              </a:spcBef>
              <a:spcAft>
                <a:spcPts val="0"/>
              </a:spcAft>
              <a:buClr>
                <a:srgbClr val="000000"/>
              </a:buClr>
              <a:buSzPts val="1800"/>
              <a:buFont typeface="Arial"/>
              <a:buNone/>
            </a:pPr>
            <a:endParaRPr sz="1800" b="1" i="0" u="sng" strike="noStrike" cap="none">
              <a:solidFill>
                <a:srgbClr val="67AABF"/>
              </a:solidFill>
              <a:latin typeface="Open Sans"/>
              <a:ea typeface="Open Sans"/>
              <a:cs typeface="Open Sans"/>
              <a:sym typeface="Open Sans"/>
            </a:endParaRPr>
          </a:p>
          <a:p>
            <a:pPr marL="109728" marR="0" lvl="0" indent="0" algn="l" rtl="0">
              <a:lnSpc>
                <a:spcPct val="100000"/>
              </a:lnSpc>
              <a:spcBef>
                <a:spcPts val="0"/>
              </a:spcBef>
              <a:spcAft>
                <a:spcPts val="0"/>
              </a:spcAft>
              <a:buClr>
                <a:srgbClr val="000000"/>
              </a:buClr>
              <a:buSzPts val="1800"/>
              <a:buFont typeface="Arial"/>
              <a:buNone/>
            </a:pPr>
            <a:r>
              <a:rPr lang="en-AU" sz="1800" b="1" i="0" u="none" strike="noStrike" cap="none">
                <a:solidFill>
                  <a:srgbClr val="000000"/>
                </a:solidFill>
                <a:latin typeface="Century Gothic"/>
                <a:ea typeface="Century Gothic"/>
                <a:cs typeface="Century Gothic"/>
                <a:sym typeface="Century Gothic"/>
              </a:rPr>
              <a:t>The School App</a:t>
            </a:r>
            <a:endParaRPr sz="1800" b="0" i="0" u="none" strike="noStrike" cap="none">
              <a:solidFill>
                <a:schemeClr val="dk1"/>
              </a:solidFill>
              <a:latin typeface="Calibri"/>
              <a:ea typeface="Calibri"/>
              <a:cs typeface="Calibri"/>
              <a:sym typeface="Calibri"/>
            </a:endParaRPr>
          </a:p>
          <a:p>
            <a:pPr marL="109728" marR="0" lvl="0" indent="0" algn="l" rtl="0">
              <a:lnSpc>
                <a:spcPct val="100000"/>
              </a:lnSpc>
              <a:spcBef>
                <a:spcPts val="400"/>
              </a:spcBef>
              <a:spcAft>
                <a:spcPts val="0"/>
              </a:spcAft>
              <a:buClr>
                <a:srgbClr val="000000"/>
              </a:buClr>
              <a:buSzPts val="1800"/>
              <a:buFont typeface="Arial"/>
              <a:buNone/>
            </a:pPr>
            <a:r>
              <a:rPr lang="en-AU" sz="1800" b="0" i="0" u="none" strike="noStrike" cap="none">
                <a:solidFill>
                  <a:srgbClr val="000000"/>
                </a:solidFill>
                <a:latin typeface="Century Gothic"/>
                <a:ea typeface="Century Gothic"/>
                <a:cs typeface="Century Gothic"/>
                <a:sym typeface="Century Gothic"/>
              </a:rPr>
              <a:t>Download the </a:t>
            </a:r>
            <a:r>
              <a:rPr lang="en-AU" sz="1800" b="1" i="0" u="none" strike="noStrike" cap="none">
                <a:solidFill>
                  <a:srgbClr val="000000"/>
                </a:solidFill>
                <a:latin typeface="Century Gothic"/>
                <a:ea typeface="Century Gothic"/>
                <a:cs typeface="Century Gothic"/>
                <a:sym typeface="Century Gothic"/>
              </a:rPr>
              <a:t>Flexischools</a:t>
            </a:r>
            <a:r>
              <a:rPr lang="en-AU" sz="1800" b="0" i="0" u="none" strike="noStrike" cap="none">
                <a:solidFill>
                  <a:srgbClr val="000000"/>
                </a:solidFill>
                <a:latin typeface="Century Gothic"/>
                <a:ea typeface="Century Gothic"/>
                <a:cs typeface="Century Gothic"/>
                <a:sym typeface="Century Gothic"/>
              </a:rPr>
              <a:t> app. Add Mona Vale Public School. (Google play or Apple) and class is ‘new starter’</a:t>
            </a:r>
            <a:endParaRPr sz="1800" b="0" i="0" u="none" strike="noStrike" cap="none">
              <a:solidFill>
                <a:schemeClr val="dk1"/>
              </a:solidFill>
              <a:latin typeface="Calibri"/>
              <a:ea typeface="Calibri"/>
              <a:cs typeface="Calibri"/>
              <a:sym typeface="Calibri"/>
            </a:endParaRPr>
          </a:p>
          <a:p>
            <a:pPr marL="109728" marR="0" lvl="0" indent="0" algn="l" rtl="0">
              <a:lnSpc>
                <a:spcPct val="100000"/>
              </a:lnSpc>
              <a:spcBef>
                <a:spcPts val="400"/>
              </a:spcBef>
              <a:spcAft>
                <a:spcPts val="0"/>
              </a:spcAft>
              <a:buClr>
                <a:srgbClr val="000000"/>
              </a:buClr>
              <a:buSzPts val="1800"/>
              <a:buFont typeface="Arial"/>
              <a:buNone/>
            </a:pPr>
            <a:br>
              <a:rPr lang="en-AU" sz="1800" b="0" i="0" u="none" strike="noStrike" cap="none">
                <a:solidFill>
                  <a:schemeClr val="dk1"/>
                </a:solidFill>
                <a:latin typeface="Calibri"/>
                <a:ea typeface="Calibri"/>
                <a:cs typeface="Calibri"/>
                <a:sym typeface="Calibri"/>
              </a:rPr>
            </a:br>
            <a:r>
              <a:rPr lang="en-AU" sz="1800" b="1" i="0" u="none" strike="noStrike" cap="none">
                <a:solidFill>
                  <a:srgbClr val="000000"/>
                </a:solidFill>
                <a:latin typeface="Century Gothic"/>
                <a:ea typeface="Century Gothic"/>
                <a:cs typeface="Century Gothic"/>
                <a:sym typeface="Century Gothic"/>
              </a:rPr>
              <a:t>Newsletters</a:t>
            </a:r>
            <a:br>
              <a:rPr lang="en-AU" sz="1800" b="0" i="0" u="none" strike="noStrike" cap="none">
                <a:solidFill>
                  <a:schemeClr val="dk1"/>
                </a:solidFill>
                <a:latin typeface="Calibri"/>
                <a:ea typeface="Calibri"/>
                <a:cs typeface="Calibri"/>
                <a:sym typeface="Calibri"/>
              </a:rPr>
            </a:br>
            <a:r>
              <a:rPr lang="en-AU" sz="1800" b="0" i="0" u="none" strike="noStrike" cap="none">
                <a:solidFill>
                  <a:srgbClr val="000000"/>
                </a:solidFill>
                <a:latin typeface="Century Gothic"/>
                <a:ea typeface="Century Gothic"/>
                <a:cs typeface="Century Gothic"/>
                <a:sym typeface="Century Gothic"/>
              </a:rPr>
              <a:t>School newsletters are posted on the website and alerted via the app. </a:t>
            </a:r>
            <a:br>
              <a:rPr lang="en-AU" sz="1800" b="0" i="0" u="none" strike="noStrike" cap="none">
                <a:solidFill>
                  <a:schemeClr val="dk1"/>
                </a:solidFill>
                <a:latin typeface="Open Sans"/>
                <a:ea typeface="Open Sans"/>
                <a:cs typeface="Open Sans"/>
                <a:sym typeface="Open Sans"/>
              </a:rPr>
            </a:br>
            <a:endParaRPr sz="18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8" descr="A close up of leaves&#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265" name="Google Shape;265;p28"/>
          <p:cNvSpPr txBox="1"/>
          <p:nvPr/>
        </p:nvSpPr>
        <p:spPr>
          <a:xfrm>
            <a:off x="130968" y="2962107"/>
            <a:ext cx="11930063" cy="374461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AU" sz="2400" b="1" i="0" u="sng" strike="noStrike" cap="none">
                <a:solidFill>
                  <a:srgbClr val="000000"/>
                </a:solidFill>
                <a:latin typeface="Open Sans"/>
                <a:ea typeface="Open Sans"/>
                <a:cs typeface="Open Sans"/>
                <a:sym typeface="Open Sans"/>
              </a:rPr>
              <a:t>Lost Property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400"/>
              <a:buFont typeface="Arial"/>
              <a:buNone/>
            </a:pPr>
            <a:r>
              <a:rPr lang="en-AU" sz="2400" b="1" i="0" u="none" strike="noStrike" cap="none">
                <a:solidFill>
                  <a:srgbClr val="000000"/>
                </a:solidFill>
                <a:latin typeface="Open Sans"/>
                <a:ea typeface="Open Sans"/>
                <a:cs typeface="Open Sans"/>
                <a:sym typeface="Open Sans"/>
              </a:rPr>
              <a:t>All student’s belongings </a:t>
            </a:r>
            <a:r>
              <a:rPr lang="en-AU" sz="2400" b="0" i="0" u="none" strike="noStrike" cap="none">
                <a:solidFill>
                  <a:srgbClr val="000000"/>
                </a:solidFill>
                <a:latin typeface="Open Sans"/>
                <a:ea typeface="Open Sans"/>
                <a:cs typeface="Open Sans"/>
                <a:sym typeface="Open Sans"/>
              </a:rPr>
              <a:t>must be labelled clearly with their full name and class.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AU" sz="2400" b="0" i="0" u="none" strike="noStrike" cap="none">
                <a:solidFill>
                  <a:srgbClr val="000000"/>
                </a:solidFill>
                <a:latin typeface="Open Sans"/>
                <a:ea typeface="Open Sans"/>
                <a:cs typeface="Open Sans"/>
                <a:sym typeface="Open Sans"/>
              </a:rPr>
              <a:t>If you have been given pre-loved uniforms, make sure you change the name.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AU" sz="2400" b="0" i="0" u="none" strike="noStrike" cap="none">
                <a:solidFill>
                  <a:srgbClr val="000000"/>
                </a:solidFill>
                <a:latin typeface="Open Sans"/>
                <a:ea typeface="Open Sans"/>
                <a:cs typeface="Open Sans"/>
                <a:sym typeface="Open Sans"/>
              </a:rPr>
              <a:t>Must be renamed when they move on to a new class. </a:t>
            </a:r>
            <a:endParaRPr sz="2400" b="0" i="0" u="none" strike="noStrike" cap="none">
              <a:solidFill>
                <a:srgbClr val="00B050"/>
              </a:solidFill>
              <a:latin typeface="Open Sans"/>
              <a:ea typeface="Open Sans"/>
              <a:cs typeface="Open Sans"/>
              <a:sym typeface="Open Sans"/>
            </a:endParaRPr>
          </a:p>
          <a:p>
            <a:pPr marL="0" marR="0" lvl="0" indent="0" algn="ctr" rtl="0">
              <a:lnSpc>
                <a:spcPct val="100000"/>
              </a:lnSpc>
              <a:spcBef>
                <a:spcPts val="400"/>
              </a:spcBef>
              <a:spcAft>
                <a:spcPts val="0"/>
              </a:spcAft>
              <a:buClr>
                <a:srgbClr val="000000"/>
              </a:buClr>
              <a:buSzPts val="2400"/>
              <a:buFont typeface="Arial"/>
              <a:buNone/>
            </a:pPr>
            <a:br>
              <a:rPr lang="en-AU" sz="2400" b="0" i="0" u="none" strike="noStrike" cap="none">
                <a:solidFill>
                  <a:schemeClr val="dk1"/>
                </a:solidFill>
                <a:latin typeface="Open Sans"/>
                <a:ea typeface="Open Sans"/>
                <a:cs typeface="Open Sans"/>
                <a:sym typeface="Open Sans"/>
              </a:rPr>
            </a:br>
            <a:r>
              <a:rPr lang="en-AU" sz="2400" b="0" i="0" u="none" strike="noStrike" cap="none">
                <a:solidFill>
                  <a:srgbClr val="000000"/>
                </a:solidFill>
                <a:latin typeface="Open Sans"/>
                <a:ea typeface="Open Sans"/>
                <a:cs typeface="Open Sans"/>
                <a:sym typeface="Open Sans"/>
              </a:rPr>
              <a:t>Without this, it is impossible for items to be returned or for students to look for them in the lost property basket at the uniform shop.</a:t>
            </a:r>
            <a:endParaRPr sz="2400" b="0" i="0" u="none" strike="noStrike" cap="none">
              <a:solidFill>
                <a:srgbClr val="00B050"/>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9" descr="A close up of leaves&#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271" name="Google Shape;271;p29"/>
          <p:cNvSpPr txBox="1"/>
          <p:nvPr/>
        </p:nvSpPr>
        <p:spPr>
          <a:xfrm>
            <a:off x="130968" y="2815868"/>
            <a:ext cx="11930100" cy="3489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AU" sz="2400" b="1" i="0" u="sng" strike="noStrike" cap="none">
                <a:solidFill>
                  <a:schemeClr val="dk1"/>
                </a:solidFill>
                <a:latin typeface="Open Sans"/>
                <a:ea typeface="Open Sans"/>
                <a:cs typeface="Open Sans"/>
                <a:sym typeface="Open Sans"/>
              </a:rPr>
              <a:t>Medical needs and assistance</a:t>
            </a:r>
            <a:endParaRPr sz="1400" b="0" i="0" u="none" strike="noStrike" cap="none">
              <a:solidFill>
                <a:schemeClr val="dk1"/>
              </a:solidFill>
              <a:latin typeface="Arial"/>
              <a:ea typeface="Arial"/>
              <a:cs typeface="Arial"/>
              <a:sym typeface="Arial"/>
            </a:endParaRPr>
          </a:p>
          <a:p>
            <a:pPr marL="2032" marR="0" lvl="0" indent="0" algn="l" rtl="0">
              <a:lnSpc>
                <a:spcPct val="100000"/>
              </a:lnSpc>
              <a:spcBef>
                <a:spcPts val="400"/>
              </a:spcBef>
              <a:spcAft>
                <a:spcPts val="0"/>
              </a:spcAft>
              <a:buClr>
                <a:srgbClr val="000000"/>
              </a:buClr>
              <a:buSzPts val="2000"/>
              <a:buFont typeface="Arial"/>
              <a:buNone/>
            </a:pPr>
            <a:br>
              <a:rPr lang="en-AU" sz="2000" b="0" i="0" u="none" strike="noStrike" cap="none">
                <a:solidFill>
                  <a:schemeClr val="dk1"/>
                </a:solidFill>
                <a:latin typeface="Open Sans"/>
                <a:ea typeface="Open Sans"/>
                <a:cs typeface="Open Sans"/>
                <a:sym typeface="Open Sans"/>
              </a:rPr>
            </a:br>
            <a:r>
              <a:rPr lang="en-AU" sz="2000" b="0" i="0" u="none" strike="noStrike" cap="none">
                <a:solidFill>
                  <a:srgbClr val="000000"/>
                </a:solidFill>
                <a:latin typeface="Open Sans"/>
                <a:ea typeface="Open Sans"/>
                <a:cs typeface="Open Sans"/>
                <a:sym typeface="Open Sans"/>
              </a:rPr>
              <a:t>Teachers may refer the students to Sick Bay. Staff are qualified in First Aid and will call should you </a:t>
            </a:r>
            <a:r>
              <a:rPr lang="en-AU" sz="2000">
                <a:latin typeface="Open Sans"/>
                <a:ea typeface="Open Sans"/>
                <a:cs typeface="Open Sans"/>
                <a:sym typeface="Open Sans"/>
              </a:rPr>
              <a:t>be</a:t>
            </a:r>
            <a:r>
              <a:rPr lang="en-AU" sz="2000" b="0" i="0" u="none" strike="noStrike" cap="none">
                <a:solidFill>
                  <a:srgbClr val="000000"/>
                </a:solidFill>
                <a:latin typeface="Open Sans"/>
                <a:ea typeface="Open Sans"/>
                <a:cs typeface="Open Sans"/>
                <a:sym typeface="Open Sans"/>
              </a:rPr>
              <a:t> required to pick up your child.</a:t>
            </a:r>
            <a:endParaRPr sz="1400" b="0" i="0" u="none" strike="noStrike" cap="none">
              <a:solidFill>
                <a:srgbClr val="000000"/>
              </a:solidFill>
              <a:latin typeface="Arial"/>
              <a:ea typeface="Arial"/>
              <a:cs typeface="Arial"/>
              <a:sym typeface="Arial"/>
            </a:endParaRPr>
          </a:p>
          <a:p>
            <a:pPr marL="2032" marR="0" lvl="0" indent="0" algn="l" rtl="0">
              <a:lnSpc>
                <a:spcPct val="100000"/>
              </a:lnSpc>
              <a:spcBef>
                <a:spcPts val="400"/>
              </a:spcBef>
              <a:spcAft>
                <a:spcPts val="0"/>
              </a:spcAft>
              <a:buClr>
                <a:srgbClr val="000000"/>
              </a:buClr>
              <a:buSzPts val="2000"/>
              <a:buFont typeface="Arial"/>
              <a:buNone/>
            </a:pPr>
            <a:endParaRPr sz="2000" b="0" i="0" u="none" strike="noStrike" cap="none">
              <a:solidFill>
                <a:srgbClr val="000000"/>
              </a:solidFill>
              <a:latin typeface="Open Sans"/>
              <a:ea typeface="Open Sans"/>
              <a:cs typeface="Open Sans"/>
              <a:sym typeface="Open Sans"/>
            </a:endParaRPr>
          </a:p>
          <a:p>
            <a:pPr marL="2032" marR="0" lvl="0" indent="0" algn="l" rtl="0">
              <a:lnSpc>
                <a:spcPct val="100000"/>
              </a:lnSpc>
              <a:spcBef>
                <a:spcPts val="400"/>
              </a:spcBef>
              <a:spcAft>
                <a:spcPts val="0"/>
              </a:spcAft>
              <a:buClr>
                <a:srgbClr val="000000"/>
              </a:buClr>
              <a:buSzPts val="2000"/>
              <a:buFont typeface="Arial"/>
              <a:buNone/>
            </a:pPr>
            <a:r>
              <a:rPr lang="en-AU" sz="2000" b="0" i="0" u="none" strike="noStrike" cap="none">
                <a:solidFill>
                  <a:srgbClr val="000000"/>
                </a:solidFill>
                <a:latin typeface="Open Sans"/>
                <a:ea typeface="Open Sans"/>
                <a:cs typeface="Open Sans"/>
                <a:sym typeface="Open Sans"/>
              </a:rPr>
              <a:t>If your child requires the administration of medication at school, you must complete a form at the office, providing all necessary details.</a:t>
            </a:r>
            <a:endParaRPr sz="1400" b="0" i="0" u="none" strike="noStrike" cap="none">
              <a:solidFill>
                <a:srgbClr val="000000"/>
              </a:solidFill>
              <a:latin typeface="Arial"/>
              <a:ea typeface="Arial"/>
              <a:cs typeface="Arial"/>
              <a:sym typeface="Arial"/>
            </a:endParaRPr>
          </a:p>
          <a:p>
            <a:pPr marL="2032" marR="0" lvl="0" indent="0" algn="l" rtl="0">
              <a:lnSpc>
                <a:spcPct val="100000"/>
              </a:lnSpc>
              <a:spcBef>
                <a:spcPts val="400"/>
              </a:spcBef>
              <a:spcAft>
                <a:spcPts val="0"/>
              </a:spcAft>
              <a:buClr>
                <a:srgbClr val="000000"/>
              </a:buClr>
              <a:buSzPts val="2000"/>
              <a:buFont typeface="Arial"/>
              <a:buNone/>
            </a:pPr>
            <a:endParaRPr sz="2000" b="0" i="0" u="none" strike="noStrike" cap="none">
              <a:solidFill>
                <a:srgbClr val="000000"/>
              </a:solidFill>
              <a:latin typeface="Open Sans"/>
              <a:ea typeface="Open Sans"/>
              <a:cs typeface="Open Sans"/>
              <a:sym typeface="Open Sans"/>
            </a:endParaRPr>
          </a:p>
          <a:p>
            <a:pPr marL="2032" marR="0" lvl="0" indent="0" algn="l" rtl="0">
              <a:lnSpc>
                <a:spcPct val="100000"/>
              </a:lnSpc>
              <a:spcBef>
                <a:spcPts val="400"/>
              </a:spcBef>
              <a:spcAft>
                <a:spcPts val="0"/>
              </a:spcAft>
              <a:buClr>
                <a:srgbClr val="000000"/>
              </a:buClr>
              <a:buSzPts val="2000"/>
              <a:buFont typeface="Arial"/>
              <a:buNone/>
            </a:pPr>
            <a:r>
              <a:rPr lang="en-AU" sz="2000" b="0" i="0" u="none" strike="noStrike" cap="none">
                <a:solidFill>
                  <a:srgbClr val="000000"/>
                </a:solidFill>
                <a:latin typeface="Open Sans"/>
                <a:ea typeface="Open Sans"/>
                <a:cs typeface="Open Sans"/>
                <a:sym typeface="Open Sans"/>
              </a:rPr>
              <a:t>Medication is NOT to be sent to school with your child. This can only be administered by our office staff. Ensure prior arrangements have been made. </a:t>
            </a:r>
            <a:endParaRPr sz="20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3" descr="A close up of a flower&#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102" name="Google Shape;102;p3"/>
          <p:cNvSpPr txBox="1"/>
          <p:nvPr/>
        </p:nvSpPr>
        <p:spPr>
          <a:xfrm>
            <a:off x="3045619" y="3038476"/>
            <a:ext cx="6100800" cy="4494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AU" sz="2400" b="1" i="0" u="sng" strike="noStrike" cap="none">
                <a:solidFill>
                  <a:srgbClr val="000000"/>
                </a:solidFill>
                <a:latin typeface="Open Sans"/>
                <a:ea typeface="Open Sans"/>
                <a:cs typeface="Open Sans"/>
                <a:sym typeface="Open Sans"/>
              </a:rPr>
              <a:t>Presented by Kindy team 2023</a:t>
            </a:r>
            <a:endParaRPr sz="24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Open Sans"/>
              <a:ea typeface="Open Sans"/>
              <a:cs typeface="Open Sans"/>
              <a:sym typeface="Open Sans"/>
            </a:endParaRPr>
          </a:p>
          <a:p>
            <a:pPr marL="0" marR="0" lvl="0" indent="0" algn="ctr" rtl="0">
              <a:lnSpc>
                <a:spcPct val="150000"/>
              </a:lnSpc>
              <a:spcBef>
                <a:spcPts val="0"/>
              </a:spcBef>
              <a:spcAft>
                <a:spcPts val="0"/>
              </a:spcAft>
              <a:buClr>
                <a:srgbClr val="000000"/>
              </a:buClr>
              <a:buSzPts val="2400"/>
              <a:buFont typeface="Arial"/>
              <a:buNone/>
            </a:pPr>
            <a:r>
              <a:rPr lang="en-AU" sz="2400" b="0" i="0" u="none" strike="noStrike" cap="none">
                <a:solidFill>
                  <a:srgbClr val="000000"/>
                </a:solidFill>
                <a:latin typeface="Open Sans"/>
                <a:ea typeface="Open Sans"/>
                <a:cs typeface="Open Sans"/>
                <a:sym typeface="Open Sans"/>
              </a:rPr>
              <a:t>Jane Pimentel (Assistant Principal)</a:t>
            </a:r>
            <a:endParaRPr sz="2400" b="0" i="0" u="none" strike="noStrike" cap="none">
              <a:solidFill>
                <a:srgbClr val="000000"/>
              </a:solidFill>
              <a:latin typeface="Open Sans"/>
              <a:ea typeface="Open Sans"/>
              <a:cs typeface="Open Sans"/>
              <a:sym typeface="Open Sans"/>
            </a:endParaRPr>
          </a:p>
          <a:p>
            <a:pPr marL="0" marR="0" lvl="0" indent="0" algn="ctr" rtl="0">
              <a:lnSpc>
                <a:spcPct val="150000"/>
              </a:lnSpc>
              <a:spcBef>
                <a:spcPts val="0"/>
              </a:spcBef>
              <a:spcAft>
                <a:spcPts val="0"/>
              </a:spcAft>
              <a:buClr>
                <a:srgbClr val="000000"/>
              </a:buClr>
              <a:buSzPts val="2400"/>
              <a:buFont typeface="Arial"/>
              <a:buNone/>
            </a:pPr>
            <a:r>
              <a:rPr lang="en-AU" sz="2400" b="0" i="0" u="none" strike="noStrike" cap="none">
                <a:solidFill>
                  <a:srgbClr val="000000"/>
                </a:solidFill>
                <a:latin typeface="Open Sans"/>
                <a:ea typeface="Open Sans"/>
                <a:cs typeface="Open Sans"/>
                <a:sym typeface="Open Sans"/>
              </a:rPr>
              <a:t>K Purple – Katherine Rophail</a:t>
            </a:r>
            <a:endParaRPr sz="2400" b="0" i="0" u="none" strike="noStrike" cap="none">
              <a:solidFill>
                <a:schemeClr val="dk1"/>
              </a:solidFill>
              <a:latin typeface="Open Sans"/>
              <a:ea typeface="Open Sans"/>
              <a:cs typeface="Open Sans"/>
              <a:sym typeface="Open Sans"/>
            </a:endParaRPr>
          </a:p>
          <a:p>
            <a:pPr marL="0" marR="0" lvl="0" indent="0" algn="ctr" rtl="0">
              <a:lnSpc>
                <a:spcPct val="150000"/>
              </a:lnSpc>
              <a:spcBef>
                <a:spcPts val="0"/>
              </a:spcBef>
              <a:spcAft>
                <a:spcPts val="0"/>
              </a:spcAft>
              <a:buClr>
                <a:srgbClr val="000000"/>
              </a:buClr>
              <a:buSzPts val="2400"/>
              <a:buFont typeface="Arial"/>
              <a:buNone/>
            </a:pPr>
            <a:r>
              <a:rPr lang="en-AU" sz="2400" b="0" i="0" u="none" strike="noStrike" cap="none">
                <a:solidFill>
                  <a:srgbClr val="000000"/>
                </a:solidFill>
                <a:latin typeface="Open Sans"/>
                <a:ea typeface="Open Sans"/>
                <a:cs typeface="Open Sans"/>
                <a:sym typeface="Open Sans"/>
              </a:rPr>
              <a:t>K Silver – Sienna Dusting</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400"/>
              <a:buFont typeface="Arial"/>
              <a:buNone/>
            </a:pPr>
            <a:r>
              <a:rPr lang="en-AU" sz="2400" b="0" i="0" u="none" strike="noStrike" cap="none">
                <a:solidFill>
                  <a:srgbClr val="000000"/>
                </a:solidFill>
                <a:latin typeface="Open Sans"/>
                <a:ea typeface="Open Sans"/>
                <a:cs typeface="Open Sans"/>
                <a:sym typeface="Open Sans"/>
              </a:rPr>
              <a:t>K Blue – Marie Leacy</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400"/>
              <a:buFont typeface="Arial"/>
              <a:buNone/>
            </a:pPr>
            <a:r>
              <a:rPr lang="en-AU" sz="2400" b="0" i="0" u="none" strike="noStrike" cap="none">
                <a:solidFill>
                  <a:srgbClr val="000000"/>
                </a:solidFill>
                <a:latin typeface="Open Sans"/>
                <a:ea typeface="Open Sans"/>
                <a:cs typeface="Open Sans"/>
                <a:sym typeface="Open Sans"/>
              </a:rPr>
              <a:t>Apologies from Mr Huskins (K Lime) and </a:t>
            </a:r>
            <a:endParaRPr sz="2400" b="0" i="0" u="none" strike="noStrike" cap="none">
              <a:solidFill>
                <a:srgbClr val="000000"/>
              </a:solidFill>
              <a:latin typeface="Open Sans"/>
              <a:ea typeface="Open Sans"/>
              <a:cs typeface="Open Sans"/>
              <a:sym typeface="Open Sans"/>
            </a:endParaRPr>
          </a:p>
          <a:p>
            <a:pPr marL="0" marR="0" lvl="0" indent="0" algn="ctr" rtl="0">
              <a:lnSpc>
                <a:spcPct val="150000"/>
              </a:lnSpc>
              <a:spcBef>
                <a:spcPts val="0"/>
              </a:spcBef>
              <a:spcAft>
                <a:spcPts val="0"/>
              </a:spcAft>
              <a:buClr>
                <a:srgbClr val="000000"/>
              </a:buClr>
              <a:buSzPts val="2400"/>
              <a:buFont typeface="Arial"/>
              <a:buNone/>
            </a:pPr>
            <a:r>
              <a:rPr lang="en-AU" sz="2400">
                <a:latin typeface="Open Sans"/>
                <a:ea typeface="Open Sans"/>
                <a:cs typeface="Open Sans"/>
                <a:sym typeface="Open Sans"/>
              </a:rPr>
              <a:t>Mrs Du Bois (K Orange)</a:t>
            </a:r>
            <a:endParaRPr sz="2400">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br>
              <a:rPr lang="en-AU"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30" descr="A close up of leaves&#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277" name="Google Shape;277;p30"/>
          <p:cNvSpPr txBox="1"/>
          <p:nvPr/>
        </p:nvSpPr>
        <p:spPr>
          <a:xfrm>
            <a:off x="1916906" y="4314826"/>
            <a:ext cx="8358188"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AU" sz="4400" b="0" i="0" u="none" strike="noStrike" cap="none">
                <a:solidFill>
                  <a:schemeClr val="dk1"/>
                </a:solidFill>
                <a:latin typeface="Open Sans"/>
                <a:ea typeface="Open Sans"/>
                <a:cs typeface="Open Sans"/>
                <a:sym typeface="Open Sans"/>
              </a:rPr>
              <a:t>Question 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1" descr="A close-up of a flower&#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3" name="Google Shape;283;p31"/>
          <p:cNvSpPr txBox="1"/>
          <p:nvPr/>
        </p:nvSpPr>
        <p:spPr>
          <a:xfrm>
            <a:off x="6352625" y="569425"/>
            <a:ext cx="5734200" cy="557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AU" sz="2400" b="0" i="0" u="none" strike="noStrike" cap="none">
                <a:solidFill>
                  <a:schemeClr val="lt1"/>
                </a:solidFill>
                <a:latin typeface="Open Sans"/>
                <a:ea typeface="Open Sans"/>
                <a:cs typeface="Open Sans"/>
                <a:sym typeface="Open Sans"/>
              </a:rPr>
              <a:t>Thank you for joining us tonight.</a:t>
            </a:r>
            <a:endParaRPr sz="2400" b="0" i="0" u="none" strike="noStrike" cap="none">
              <a:solidFill>
                <a:schemeClr val="lt1"/>
              </a:solidFill>
              <a:latin typeface="Open Sans"/>
              <a:ea typeface="Open Sans"/>
              <a:cs typeface="Open Sans"/>
              <a:sym typeface="Open Sans"/>
            </a:endParaRPr>
          </a:p>
          <a:p>
            <a:pPr marL="0" marR="0" lvl="0" indent="0" algn="ctr" rtl="0">
              <a:lnSpc>
                <a:spcPct val="100000"/>
              </a:lnSpc>
              <a:spcBef>
                <a:spcPts val="400"/>
              </a:spcBef>
              <a:spcAft>
                <a:spcPts val="0"/>
              </a:spcAft>
              <a:buClr>
                <a:srgbClr val="000000"/>
              </a:buClr>
              <a:buSzPts val="2400"/>
              <a:buFont typeface="Arial"/>
              <a:buNone/>
            </a:pPr>
            <a:endParaRPr sz="2400" b="0" i="0" u="none" strike="noStrike" cap="none">
              <a:solidFill>
                <a:schemeClr val="lt1"/>
              </a:solidFill>
              <a:latin typeface="Open Sans"/>
              <a:ea typeface="Open Sans"/>
              <a:cs typeface="Open Sans"/>
              <a:sym typeface="Open Sans"/>
            </a:endParaRPr>
          </a:p>
          <a:p>
            <a:pPr marL="0" marR="0" lvl="0" indent="0" algn="ctr" rtl="0">
              <a:lnSpc>
                <a:spcPct val="150000"/>
              </a:lnSpc>
              <a:spcBef>
                <a:spcPts val="400"/>
              </a:spcBef>
              <a:spcAft>
                <a:spcPts val="0"/>
              </a:spcAft>
              <a:buClr>
                <a:srgbClr val="000000"/>
              </a:buClr>
              <a:buSzPts val="2400"/>
              <a:buFont typeface="Arial"/>
              <a:buNone/>
            </a:pPr>
            <a:r>
              <a:rPr lang="en-AU" sz="2400" b="0" i="0" u="none" strike="noStrike" cap="none">
                <a:solidFill>
                  <a:schemeClr val="lt1"/>
                </a:solidFill>
                <a:latin typeface="Open Sans"/>
                <a:ea typeface="Open Sans"/>
                <a:cs typeface="Open Sans"/>
                <a:sym typeface="Open Sans"/>
              </a:rPr>
              <a:t>As a Kindy team we warmly welcome you to our </a:t>
            </a:r>
            <a:endParaRPr sz="2400" b="0" i="0" u="none" strike="noStrike" cap="none">
              <a:solidFill>
                <a:schemeClr val="lt1"/>
              </a:solidFill>
              <a:latin typeface="Open Sans"/>
              <a:ea typeface="Open Sans"/>
              <a:cs typeface="Open Sans"/>
              <a:sym typeface="Open Sans"/>
            </a:endParaRPr>
          </a:p>
          <a:p>
            <a:pPr marL="0" marR="0" lvl="0" indent="0" algn="ctr" rtl="0">
              <a:lnSpc>
                <a:spcPct val="150000"/>
              </a:lnSpc>
              <a:spcBef>
                <a:spcPts val="400"/>
              </a:spcBef>
              <a:spcAft>
                <a:spcPts val="0"/>
              </a:spcAft>
              <a:buClr>
                <a:srgbClr val="000000"/>
              </a:buClr>
              <a:buSzPts val="2400"/>
              <a:buFont typeface="Arial"/>
              <a:buNone/>
            </a:pPr>
            <a:r>
              <a:rPr lang="en-AU" sz="2400" b="0" i="0" u="none" strike="noStrike" cap="none">
                <a:solidFill>
                  <a:schemeClr val="lt1"/>
                </a:solidFill>
                <a:latin typeface="Open Sans"/>
                <a:ea typeface="Open Sans"/>
                <a:cs typeface="Open Sans"/>
                <a:sym typeface="Open Sans"/>
              </a:rPr>
              <a:t>school community,</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400"/>
              </a:spcBef>
              <a:spcAft>
                <a:spcPts val="0"/>
              </a:spcAft>
              <a:buClr>
                <a:srgbClr val="000000"/>
              </a:buClr>
              <a:buSzPts val="2400"/>
              <a:buFont typeface="Arial"/>
              <a:buNone/>
            </a:pPr>
            <a:r>
              <a:rPr lang="en-AU" sz="2400" b="0" i="0" u="none" strike="noStrike" cap="none">
                <a:solidFill>
                  <a:schemeClr val="lt1"/>
                </a:solidFill>
                <a:latin typeface="Open Sans"/>
                <a:ea typeface="Open Sans"/>
                <a:cs typeface="Open Sans"/>
                <a:sym typeface="Open Sans"/>
              </a:rPr>
              <a:t>and look forward to beginning a </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400"/>
              </a:spcBef>
              <a:spcAft>
                <a:spcPts val="0"/>
              </a:spcAft>
              <a:buClr>
                <a:srgbClr val="000000"/>
              </a:buClr>
              <a:buSzPts val="2400"/>
              <a:buFont typeface="Arial"/>
              <a:buNone/>
            </a:pPr>
            <a:r>
              <a:rPr lang="en-AU" sz="2400" b="0" i="0" u="none" strike="noStrike" cap="none">
                <a:solidFill>
                  <a:schemeClr val="lt1"/>
                </a:solidFill>
                <a:latin typeface="Open Sans"/>
                <a:ea typeface="Open Sans"/>
                <a:cs typeface="Open Sans"/>
                <a:sym typeface="Open Sans"/>
              </a:rPr>
              <a:t>wonderful partnership with you all,</a:t>
            </a:r>
            <a:endParaRPr sz="1400" b="0" i="0" u="none" strike="noStrike" cap="none">
              <a:solidFill>
                <a:srgbClr val="000000"/>
              </a:solidFill>
              <a:latin typeface="Arial"/>
              <a:ea typeface="Arial"/>
              <a:cs typeface="Arial"/>
              <a:sym typeface="Arial"/>
            </a:endParaRPr>
          </a:p>
          <a:p>
            <a:pPr marL="0" marR="0" lvl="0" indent="0" algn="ctr" rtl="0">
              <a:lnSpc>
                <a:spcPct val="150000"/>
              </a:lnSpc>
              <a:spcBef>
                <a:spcPts val="400"/>
              </a:spcBef>
              <a:spcAft>
                <a:spcPts val="0"/>
              </a:spcAft>
              <a:buClr>
                <a:srgbClr val="000000"/>
              </a:buClr>
              <a:buSzPts val="2400"/>
              <a:buFont typeface="Arial"/>
              <a:buNone/>
            </a:pPr>
            <a:r>
              <a:rPr lang="en-AU" sz="2400" b="0" i="0" u="none" strike="noStrike" cap="none">
                <a:solidFill>
                  <a:schemeClr val="lt1"/>
                </a:solidFill>
                <a:latin typeface="Open Sans"/>
                <a:ea typeface="Open Sans"/>
                <a:cs typeface="Open Sans"/>
                <a:sym typeface="Open Sans"/>
              </a:rPr>
              <a:t> throughout your child’s learning journey.</a:t>
            </a:r>
            <a:endParaRPr sz="2400" b="0"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br>
              <a:rPr lang="en-AU" sz="1800" b="0" i="0" u="none" strike="noStrike" cap="none">
                <a:solidFill>
                  <a:schemeClr val="lt1"/>
                </a:solidFill>
                <a:latin typeface="Open Sans"/>
                <a:ea typeface="Open Sans"/>
                <a:cs typeface="Open Sans"/>
                <a:sym typeface="Open Sans"/>
              </a:rPr>
            </a:br>
            <a:endParaRPr sz="1800" b="0" i="0" u="none" strike="noStrike" cap="none">
              <a:solidFill>
                <a:schemeClr val="lt1"/>
              </a:solidFill>
              <a:latin typeface="Open Sans"/>
              <a:ea typeface="Open Sans"/>
              <a:cs typeface="Open Sans"/>
              <a:sym typeface="Open Sans"/>
            </a:endParaRPr>
          </a:p>
        </p:txBody>
      </p:sp>
      <p:pic>
        <p:nvPicPr>
          <p:cNvPr id="284" name="Google Shape;284;p31" descr="A group of symbols with spirals and lightbulbs&#10;&#10;Description automatically generated"/>
          <p:cNvPicPr preferRelativeResize="0"/>
          <p:nvPr/>
        </p:nvPicPr>
        <p:blipFill rotWithShape="1">
          <a:blip r:embed="rId4">
            <a:alphaModFix/>
          </a:blip>
          <a:srcRect/>
          <a:stretch/>
        </p:blipFill>
        <p:spPr>
          <a:xfrm>
            <a:off x="8283304" y="5549445"/>
            <a:ext cx="2089421" cy="12308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4" descr="Close up of a leaf&#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108" name="Google Shape;108;p4"/>
          <p:cNvSpPr txBox="1"/>
          <p:nvPr/>
        </p:nvSpPr>
        <p:spPr>
          <a:xfrm>
            <a:off x="1893182" y="2928938"/>
            <a:ext cx="8405700" cy="4710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AU" sz="2400" b="1" u="sng">
                <a:solidFill>
                  <a:srgbClr val="46464A"/>
                </a:solidFill>
                <a:latin typeface="Open Sans"/>
                <a:ea typeface="Open Sans"/>
                <a:cs typeface="Open Sans"/>
                <a:sym typeface="Open Sans"/>
              </a:rPr>
              <a:t>Mona Vale Public School Parents and Citizens</a:t>
            </a:r>
            <a:endParaRPr sz="2400" b="1" u="sng">
              <a:solidFill>
                <a:srgbClr val="46464A"/>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endParaRPr sz="2400" b="1" u="sng">
              <a:solidFill>
                <a:srgbClr val="46464A"/>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AU" sz="2400" b="0" i="0" u="none" strike="noStrike" cap="none">
                <a:solidFill>
                  <a:schemeClr val="dk1"/>
                </a:solidFill>
                <a:latin typeface="Open Sans"/>
                <a:ea typeface="Open Sans"/>
                <a:cs typeface="Open Sans"/>
                <a:sym typeface="Open Sans"/>
              </a:rPr>
              <a:t>Mr Matt Harris – joint Vice President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AU" sz="2400" b="0" i="0" u="none" strike="noStrike" cap="none">
                <a:solidFill>
                  <a:schemeClr val="dk1"/>
                </a:solidFill>
                <a:latin typeface="Open Sans"/>
                <a:ea typeface="Open Sans"/>
                <a:cs typeface="Open Sans"/>
                <a:sym typeface="Open Sans"/>
              </a:rPr>
              <a:t>Mrs Bec Gilfillan – Treasurer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br>
              <a:rPr lang="en-AU" sz="2400" b="0" i="0" u="none" strike="noStrike" cap="none">
                <a:solidFill>
                  <a:schemeClr val="dk1"/>
                </a:solidFill>
                <a:latin typeface="Open Sans"/>
                <a:ea typeface="Open Sans"/>
                <a:cs typeface="Open Sans"/>
                <a:sym typeface="Open Sans"/>
              </a:rPr>
            </a:br>
            <a:r>
              <a:rPr lang="en-AU" sz="2400" b="0" i="0" u="none" strike="noStrike" cap="none">
                <a:solidFill>
                  <a:srgbClr val="000000"/>
                </a:solidFill>
                <a:latin typeface="Open Sans"/>
                <a:ea typeface="Open Sans"/>
                <a:cs typeface="Open Sans"/>
                <a:sym typeface="Open Sans"/>
              </a:rPr>
              <a:t>How can I involve myself in the Mona Vale Community?</a:t>
            </a:r>
            <a:endParaRPr sz="2400" b="0"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br>
              <a:rPr lang="en-AU" sz="2400" b="0" i="0" u="none" strike="noStrike" cap="none">
                <a:solidFill>
                  <a:schemeClr val="dk1"/>
                </a:solidFill>
                <a:latin typeface="Open Sans"/>
                <a:ea typeface="Open Sans"/>
                <a:cs typeface="Open Sans"/>
                <a:sym typeface="Open Sans"/>
              </a:rPr>
            </a:br>
            <a:r>
              <a:rPr lang="en-AU" sz="2400" b="0" i="0" u="none" strike="noStrike" cap="none">
                <a:solidFill>
                  <a:srgbClr val="000000"/>
                </a:solidFill>
                <a:latin typeface="Open Sans"/>
                <a:ea typeface="Open Sans"/>
                <a:cs typeface="Open Sans"/>
                <a:sym typeface="Open Sans"/>
              </a:rPr>
              <a:t>How do I become a volunteer?</a:t>
            </a:r>
            <a:endParaRPr sz="2400" b="0"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br>
              <a:rPr lang="en-AU" sz="2400" b="0" i="0" u="none" strike="noStrike" cap="none">
                <a:solidFill>
                  <a:schemeClr val="dk1"/>
                </a:solidFill>
                <a:latin typeface="Open Sans"/>
                <a:ea typeface="Open Sans"/>
                <a:cs typeface="Open Sans"/>
                <a:sym typeface="Open Sans"/>
              </a:rPr>
            </a:br>
            <a:r>
              <a:rPr lang="en-AU" sz="2400" b="0" i="0" u="none" strike="noStrike" cap="none">
                <a:solidFill>
                  <a:srgbClr val="000000"/>
                </a:solidFill>
                <a:latin typeface="Open Sans"/>
                <a:ea typeface="Open Sans"/>
                <a:cs typeface="Open Sans"/>
                <a:sym typeface="Open Sans"/>
              </a:rPr>
              <a:t>Importance of a strong P and C.</a:t>
            </a:r>
            <a:endParaRPr sz="24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br>
              <a:rPr lang="en-AU"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5" descr="A close up of yellow flowers&#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114" name="Google Shape;114;p5"/>
          <p:cNvSpPr txBox="1"/>
          <p:nvPr/>
        </p:nvSpPr>
        <p:spPr>
          <a:xfrm>
            <a:off x="466725" y="2762250"/>
            <a:ext cx="11258400" cy="496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AU" sz="2400" b="1" i="0" u="sng" strike="noStrike" cap="none">
                <a:solidFill>
                  <a:schemeClr val="dk1"/>
                </a:solidFill>
                <a:latin typeface="Open Sans"/>
                <a:ea typeface="Open Sans"/>
                <a:cs typeface="Open Sans"/>
                <a:sym typeface="Open Sans"/>
              </a:rPr>
              <a:t>Term Dates 2024</a:t>
            </a:r>
            <a:endParaRPr sz="2400" b="1" i="0" u="sng"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endParaRPr sz="2400" b="1" u="sng">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46464A"/>
              </a:solidFill>
              <a:latin typeface="Open Sans"/>
              <a:ea typeface="Open Sans"/>
              <a:cs typeface="Open Sans"/>
              <a:sym typeface="Open Sans"/>
            </a:endParaRPr>
          </a:p>
          <a:p>
            <a:pPr marL="0" marR="64008" lvl="0" indent="0" algn="ctr" rtl="0">
              <a:lnSpc>
                <a:spcPct val="100000"/>
              </a:lnSpc>
              <a:spcBef>
                <a:spcPts val="400"/>
              </a:spcBef>
              <a:spcAft>
                <a:spcPts val="0"/>
              </a:spcAft>
              <a:buClr>
                <a:srgbClr val="000000"/>
              </a:buClr>
              <a:buSzPts val="2400"/>
              <a:buFont typeface="Arial"/>
              <a:buNone/>
            </a:pPr>
            <a:r>
              <a:rPr lang="en-AU" sz="2200" b="1" i="0" u="none" strike="noStrike" cap="none">
                <a:solidFill>
                  <a:srgbClr val="000000"/>
                </a:solidFill>
                <a:latin typeface="Open Sans"/>
                <a:ea typeface="Open Sans"/>
                <a:cs typeface="Open Sans"/>
                <a:sym typeface="Open Sans"/>
              </a:rPr>
              <a:t>Staff Development Days </a:t>
            </a:r>
            <a:r>
              <a:rPr lang="en-AU" sz="2200" b="0" i="0" u="none" strike="noStrike" cap="none">
                <a:solidFill>
                  <a:srgbClr val="000000"/>
                </a:solidFill>
                <a:latin typeface="Open Sans"/>
                <a:ea typeface="Open Sans"/>
                <a:cs typeface="Open Sans"/>
                <a:sym typeface="Open Sans"/>
              </a:rPr>
              <a:t>– a time for professional learning for teachers, Tuesday 30</a:t>
            </a:r>
            <a:r>
              <a:rPr lang="en-AU" sz="2200" b="0" i="0" u="none" strike="noStrike" cap="none" baseline="30000">
                <a:solidFill>
                  <a:srgbClr val="000000"/>
                </a:solidFill>
                <a:latin typeface="Open Sans"/>
                <a:ea typeface="Open Sans"/>
                <a:cs typeface="Open Sans"/>
                <a:sym typeface="Open Sans"/>
              </a:rPr>
              <a:t>th</a:t>
            </a:r>
            <a:r>
              <a:rPr lang="en-AU" sz="2200" b="0" i="0" u="none" strike="noStrike" cap="none">
                <a:solidFill>
                  <a:srgbClr val="000000"/>
                </a:solidFill>
                <a:latin typeface="Open Sans"/>
                <a:ea typeface="Open Sans"/>
                <a:cs typeface="Open Sans"/>
                <a:sym typeface="Open Sans"/>
              </a:rPr>
              <a:t> and Wednesday 31</a:t>
            </a:r>
            <a:r>
              <a:rPr lang="en-AU" sz="2200" b="0" i="0" u="none" strike="noStrike" cap="none" baseline="30000">
                <a:solidFill>
                  <a:srgbClr val="000000"/>
                </a:solidFill>
                <a:latin typeface="Open Sans"/>
                <a:ea typeface="Open Sans"/>
                <a:cs typeface="Open Sans"/>
                <a:sym typeface="Open Sans"/>
              </a:rPr>
              <a:t>st</a:t>
            </a:r>
            <a:r>
              <a:rPr lang="en-AU" sz="2200" b="0" i="0" u="none" strike="noStrike" cap="none">
                <a:solidFill>
                  <a:srgbClr val="000000"/>
                </a:solidFill>
                <a:latin typeface="Open Sans"/>
                <a:ea typeface="Open Sans"/>
                <a:cs typeface="Open Sans"/>
                <a:sym typeface="Open Sans"/>
              </a:rPr>
              <a:t> January 2024</a:t>
            </a:r>
            <a:endParaRPr sz="2200" b="1" i="0" u="none" strike="noStrike" cap="none">
              <a:solidFill>
                <a:srgbClr val="00B050"/>
              </a:solidFill>
              <a:latin typeface="Open Sans"/>
              <a:ea typeface="Open Sans"/>
              <a:cs typeface="Open Sans"/>
              <a:sym typeface="Open Sans"/>
            </a:endParaRPr>
          </a:p>
          <a:p>
            <a:pPr marL="0" marR="64008" lvl="0" indent="0" algn="ctr" rtl="0">
              <a:lnSpc>
                <a:spcPct val="100000"/>
              </a:lnSpc>
              <a:spcBef>
                <a:spcPts val="400"/>
              </a:spcBef>
              <a:spcAft>
                <a:spcPts val="0"/>
              </a:spcAft>
              <a:buClr>
                <a:srgbClr val="000000"/>
              </a:buClr>
              <a:buSzPts val="2400"/>
              <a:buFont typeface="Arial"/>
              <a:buNone/>
            </a:pPr>
            <a:br>
              <a:rPr lang="en-AU" sz="2200" b="0" i="0" u="none" strike="noStrike" cap="none">
                <a:solidFill>
                  <a:schemeClr val="dk1"/>
                </a:solidFill>
                <a:latin typeface="Open Sans"/>
                <a:ea typeface="Open Sans"/>
                <a:cs typeface="Open Sans"/>
                <a:sym typeface="Open Sans"/>
              </a:rPr>
            </a:br>
            <a:r>
              <a:rPr lang="en-AU" sz="2200" b="1" i="0" u="none" strike="noStrike" cap="none">
                <a:solidFill>
                  <a:srgbClr val="000000"/>
                </a:solidFill>
                <a:latin typeface="Open Sans"/>
                <a:ea typeface="Open Sans"/>
                <a:cs typeface="Open Sans"/>
                <a:sym typeface="Open Sans"/>
              </a:rPr>
              <a:t>Yrs 1 – 6: Students start school: </a:t>
            </a:r>
            <a:r>
              <a:rPr lang="en-AU" sz="2200" b="0" i="0" u="none" strike="noStrike" cap="none">
                <a:solidFill>
                  <a:srgbClr val="000000"/>
                </a:solidFill>
                <a:latin typeface="Open Sans"/>
                <a:ea typeface="Open Sans"/>
                <a:cs typeface="Open Sans"/>
                <a:sym typeface="Open Sans"/>
              </a:rPr>
              <a:t>Thursday 1</a:t>
            </a:r>
            <a:r>
              <a:rPr lang="en-AU" sz="2200" b="0" i="0" u="none" strike="noStrike" cap="none" baseline="30000">
                <a:solidFill>
                  <a:srgbClr val="000000"/>
                </a:solidFill>
                <a:latin typeface="Open Sans"/>
                <a:ea typeface="Open Sans"/>
                <a:cs typeface="Open Sans"/>
                <a:sym typeface="Open Sans"/>
              </a:rPr>
              <a:t>st</a:t>
            </a:r>
            <a:r>
              <a:rPr lang="en-AU" sz="2200" b="0" i="0" u="none" strike="noStrike" cap="none">
                <a:solidFill>
                  <a:srgbClr val="000000"/>
                </a:solidFill>
                <a:latin typeface="Open Sans"/>
                <a:ea typeface="Open Sans"/>
                <a:cs typeface="Open Sans"/>
                <a:sym typeface="Open Sans"/>
              </a:rPr>
              <a:t> February 2024</a:t>
            </a:r>
            <a:endParaRPr sz="1200" b="0" i="0" u="none" strike="noStrike" cap="none">
              <a:solidFill>
                <a:srgbClr val="000000"/>
              </a:solidFill>
              <a:latin typeface="Arial"/>
              <a:ea typeface="Arial"/>
              <a:cs typeface="Arial"/>
              <a:sym typeface="Arial"/>
            </a:endParaRPr>
          </a:p>
          <a:p>
            <a:pPr marL="0" marR="64008" lvl="0" indent="0" algn="ctr" rtl="0">
              <a:lnSpc>
                <a:spcPct val="100000"/>
              </a:lnSpc>
              <a:spcBef>
                <a:spcPts val="400"/>
              </a:spcBef>
              <a:spcAft>
                <a:spcPts val="0"/>
              </a:spcAft>
              <a:buClr>
                <a:srgbClr val="000000"/>
              </a:buClr>
              <a:buSzPts val="2400"/>
              <a:buFont typeface="Arial"/>
              <a:buNone/>
            </a:pPr>
            <a:endParaRPr sz="2200" b="1" i="0" u="none" strike="noStrike" cap="none">
              <a:solidFill>
                <a:srgbClr val="000000"/>
              </a:solidFill>
              <a:latin typeface="Open Sans"/>
              <a:ea typeface="Open Sans"/>
              <a:cs typeface="Open Sans"/>
              <a:sym typeface="Open Sans"/>
            </a:endParaRPr>
          </a:p>
          <a:p>
            <a:pPr marL="0" marR="64008" lvl="0" indent="0" algn="ctr" rtl="0">
              <a:lnSpc>
                <a:spcPct val="100000"/>
              </a:lnSpc>
              <a:spcBef>
                <a:spcPts val="400"/>
              </a:spcBef>
              <a:spcAft>
                <a:spcPts val="0"/>
              </a:spcAft>
              <a:buClr>
                <a:srgbClr val="000000"/>
              </a:buClr>
              <a:buSzPts val="2400"/>
              <a:buFont typeface="Arial"/>
              <a:buNone/>
            </a:pPr>
            <a:r>
              <a:rPr lang="en-AU" sz="2200" b="1" i="0" u="none" strike="noStrike" cap="none">
                <a:solidFill>
                  <a:srgbClr val="000000"/>
                </a:solidFill>
                <a:latin typeface="Open Sans"/>
                <a:ea typeface="Open Sans"/>
                <a:cs typeface="Open Sans"/>
                <a:sym typeface="Open Sans"/>
              </a:rPr>
              <a:t>Best Start Interviews: </a:t>
            </a:r>
            <a:r>
              <a:rPr lang="en-AU" sz="2200" b="0" i="0" u="none" strike="noStrike" cap="none">
                <a:solidFill>
                  <a:srgbClr val="000000"/>
                </a:solidFill>
                <a:latin typeface="Open Sans"/>
                <a:ea typeface="Open Sans"/>
                <a:cs typeface="Open Sans"/>
                <a:sym typeface="Open Sans"/>
              </a:rPr>
              <a:t>Thursday 1</a:t>
            </a:r>
            <a:r>
              <a:rPr lang="en-AU" sz="2200" b="0" i="0" u="none" strike="noStrike" cap="none" baseline="30000">
                <a:solidFill>
                  <a:srgbClr val="000000"/>
                </a:solidFill>
                <a:latin typeface="Open Sans"/>
                <a:ea typeface="Open Sans"/>
                <a:cs typeface="Open Sans"/>
                <a:sym typeface="Open Sans"/>
              </a:rPr>
              <a:t>st</a:t>
            </a:r>
            <a:r>
              <a:rPr lang="en-AU" sz="2200" b="0" i="0" u="none" strike="noStrike" cap="none">
                <a:solidFill>
                  <a:srgbClr val="000000"/>
                </a:solidFill>
                <a:latin typeface="Open Sans"/>
                <a:ea typeface="Open Sans"/>
                <a:cs typeface="Open Sans"/>
                <a:sym typeface="Open Sans"/>
              </a:rPr>
              <a:t> and Friday 2</a:t>
            </a:r>
            <a:r>
              <a:rPr lang="en-AU" sz="2200" b="0" i="0" u="none" strike="noStrike" cap="none" baseline="30000">
                <a:solidFill>
                  <a:srgbClr val="000000"/>
                </a:solidFill>
                <a:latin typeface="Open Sans"/>
                <a:ea typeface="Open Sans"/>
                <a:cs typeface="Open Sans"/>
                <a:sym typeface="Open Sans"/>
              </a:rPr>
              <a:t>nd</a:t>
            </a:r>
            <a:r>
              <a:rPr lang="en-AU" sz="2200" b="0" i="0" u="none" strike="noStrike" cap="none">
                <a:solidFill>
                  <a:srgbClr val="000000"/>
                </a:solidFill>
                <a:latin typeface="Open Sans"/>
                <a:ea typeface="Open Sans"/>
                <a:cs typeface="Open Sans"/>
                <a:sym typeface="Open Sans"/>
              </a:rPr>
              <a:t> February 2024</a:t>
            </a:r>
            <a:endParaRPr sz="2200" b="1" i="0" u="none" strike="noStrike" cap="none">
              <a:solidFill>
                <a:srgbClr val="00B050"/>
              </a:solidFill>
              <a:latin typeface="Open Sans"/>
              <a:ea typeface="Open Sans"/>
              <a:cs typeface="Open Sans"/>
              <a:sym typeface="Open Sans"/>
            </a:endParaRPr>
          </a:p>
          <a:p>
            <a:pPr marL="0" marR="64008" lvl="0" indent="0" algn="ctr" rtl="0">
              <a:lnSpc>
                <a:spcPct val="100000"/>
              </a:lnSpc>
              <a:spcBef>
                <a:spcPts val="400"/>
              </a:spcBef>
              <a:spcAft>
                <a:spcPts val="0"/>
              </a:spcAft>
              <a:buClr>
                <a:srgbClr val="000000"/>
              </a:buClr>
              <a:buSzPts val="2400"/>
              <a:buFont typeface="Arial"/>
              <a:buNone/>
            </a:pPr>
            <a:br>
              <a:rPr lang="en-AU" sz="2200" b="0" i="0" u="none" strike="noStrike" cap="none">
                <a:solidFill>
                  <a:schemeClr val="dk1"/>
                </a:solidFill>
                <a:latin typeface="Open Sans"/>
                <a:ea typeface="Open Sans"/>
                <a:cs typeface="Open Sans"/>
                <a:sym typeface="Open Sans"/>
              </a:rPr>
            </a:br>
            <a:r>
              <a:rPr lang="en-AU" sz="2200" b="1" i="0" u="none" strike="noStrike" cap="none">
                <a:solidFill>
                  <a:srgbClr val="000000"/>
                </a:solidFill>
                <a:latin typeface="Open Sans"/>
                <a:ea typeface="Open Sans"/>
                <a:cs typeface="Open Sans"/>
                <a:sym typeface="Open Sans"/>
              </a:rPr>
              <a:t>Kindergarten</a:t>
            </a:r>
            <a:r>
              <a:rPr lang="en-AU" sz="2200" b="0" i="0" u="none" strike="noStrike" cap="none">
                <a:solidFill>
                  <a:srgbClr val="000000"/>
                </a:solidFill>
                <a:latin typeface="Open Sans"/>
                <a:ea typeface="Open Sans"/>
                <a:cs typeface="Open Sans"/>
                <a:sym typeface="Open Sans"/>
              </a:rPr>
              <a:t> </a:t>
            </a:r>
            <a:r>
              <a:rPr lang="en-AU" sz="2200" b="1" i="0" u="none" strike="noStrike" cap="none">
                <a:solidFill>
                  <a:srgbClr val="000000"/>
                </a:solidFill>
                <a:latin typeface="Open Sans"/>
                <a:ea typeface="Open Sans"/>
                <a:cs typeface="Open Sans"/>
                <a:sym typeface="Open Sans"/>
              </a:rPr>
              <a:t>students start</a:t>
            </a:r>
            <a:r>
              <a:rPr lang="en-AU" sz="2200" b="0" i="0" u="none" strike="noStrike" cap="none">
                <a:solidFill>
                  <a:srgbClr val="000000"/>
                </a:solidFill>
                <a:latin typeface="Open Sans"/>
                <a:ea typeface="Open Sans"/>
                <a:cs typeface="Open Sans"/>
                <a:sym typeface="Open Sans"/>
              </a:rPr>
              <a:t>: Monday 5</a:t>
            </a:r>
            <a:r>
              <a:rPr lang="en-AU" sz="2200" b="0" i="0" u="none" strike="noStrike" cap="none" baseline="30000">
                <a:solidFill>
                  <a:srgbClr val="000000"/>
                </a:solidFill>
                <a:latin typeface="Open Sans"/>
                <a:ea typeface="Open Sans"/>
                <a:cs typeface="Open Sans"/>
                <a:sym typeface="Open Sans"/>
              </a:rPr>
              <a:t>th</a:t>
            </a:r>
            <a:r>
              <a:rPr lang="en-AU" sz="2200" b="0" i="0" u="none" strike="noStrike" cap="none">
                <a:solidFill>
                  <a:srgbClr val="000000"/>
                </a:solidFill>
                <a:latin typeface="Open Sans"/>
                <a:ea typeface="Open Sans"/>
                <a:cs typeface="Open Sans"/>
                <a:sym typeface="Open Sans"/>
              </a:rPr>
              <a:t> February 2024</a:t>
            </a:r>
            <a:endParaRPr sz="2200" b="1" i="0" u="none" strike="noStrike" cap="none">
              <a:solidFill>
                <a:srgbClr val="46464A"/>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br>
              <a:rPr lang="en-AU"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6" descr="A close up of a wood&#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120" name="Google Shape;120;p6"/>
          <p:cNvSpPr txBox="1"/>
          <p:nvPr/>
        </p:nvSpPr>
        <p:spPr>
          <a:xfrm>
            <a:off x="345281" y="2762250"/>
            <a:ext cx="11713500" cy="4473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AU" sz="2400" b="1" i="0" u="sng" strike="noStrike" cap="none">
                <a:solidFill>
                  <a:srgbClr val="46464A"/>
                </a:solidFill>
                <a:latin typeface="Open Sans"/>
                <a:ea typeface="Open Sans"/>
                <a:cs typeface="Open Sans"/>
                <a:sym typeface="Open Sans"/>
              </a:rPr>
              <a:t>Orientation Days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r>
              <a:rPr lang="en-AU" sz="2000" b="0" i="0" u="none" strike="noStrike" cap="none">
                <a:solidFill>
                  <a:srgbClr val="000000"/>
                </a:solidFill>
                <a:latin typeface="Open Sans"/>
                <a:ea typeface="Open Sans"/>
                <a:cs typeface="Open Sans"/>
                <a:sym typeface="Open Sans"/>
              </a:rPr>
              <a:t>Students are invited to attend the orientation days and you will have received your email with your child’s ‘colour group’. These are </a:t>
            </a:r>
            <a:r>
              <a:rPr lang="en-AU" sz="2000" b="1" i="0" u="sng" strike="noStrike" cap="none">
                <a:solidFill>
                  <a:srgbClr val="000000"/>
                </a:solidFill>
                <a:latin typeface="Open Sans"/>
                <a:ea typeface="Open Sans"/>
                <a:cs typeface="Open Sans"/>
                <a:sym typeface="Open Sans"/>
              </a:rPr>
              <a:t>not</a:t>
            </a:r>
            <a:r>
              <a:rPr lang="en-AU" sz="2000" b="1" i="0" u="none" strike="noStrike" cap="none">
                <a:solidFill>
                  <a:srgbClr val="000000"/>
                </a:solidFill>
                <a:latin typeface="Open Sans"/>
                <a:ea typeface="Open Sans"/>
                <a:cs typeface="Open Sans"/>
                <a:sym typeface="Open Sans"/>
              </a:rPr>
              <a:t> </a:t>
            </a:r>
            <a:r>
              <a:rPr lang="en-AU" sz="2000" b="0" i="0" u="none" strike="noStrike" cap="none">
                <a:solidFill>
                  <a:srgbClr val="000000"/>
                </a:solidFill>
                <a:latin typeface="Open Sans"/>
                <a:ea typeface="Open Sans"/>
                <a:cs typeface="Open Sans"/>
                <a:sym typeface="Open Sans"/>
              </a:rPr>
              <a:t>your classes for 2024.</a:t>
            </a:r>
            <a:endParaRPr sz="2000" b="0" i="0" u="none" strike="noStrike" cap="none">
              <a:solidFill>
                <a:srgbClr val="00B050"/>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2000"/>
              <a:buFont typeface="Arial"/>
              <a:buNone/>
            </a:pPr>
            <a:br>
              <a:rPr lang="en-AU" sz="2000" b="0" i="0" u="none" strike="noStrike" cap="none">
                <a:solidFill>
                  <a:schemeClr val="dk1"/>
                </a:solidFill>
                <a:latin typeface="Open Sans"/>
                <a:ea typeface="Open Sans"/>
                <a:cs typeface="Open Sans"/>
                <a:sym typeface="Open Sans"/>
              </a:rPr>
            </a:br>
            <a:r>
              <a:rPr lang="en-AU" sz="2000" b="1" i="0" u="none" strike="noStrike" cap="none">
                <a:solidFill>
                  <a:srgbClr val="000000"/>
                </a:solidFill>
                <a:latin typeface="Open Sans"/>
                <a:ea typeface="Open Sans"/>
                <a:cs typeface="Open Sans"/>
                <a:sym typeface="Open Sans"/>
              </a:rPr>
              <a:t>3 consecutive sessions </a:t>
            </a:r>
            <a:r>
              <a:rPr lang="en-AU" sz="2000" b="0" i="0" u="none" strike="noStrike" cap="none">
                <a:solidFill>
                  <a:srgbClr val="000000"/>
                </a:solidFill>
                <a:latin typeface="Open Sans"/>
                <a:ea typeface="Open Sans"/>
                <a:cs typeface="Open Sans"/>
                <a:sym typeface="Open Sans"/>
              </a:rPr>
              <a:t>– Wednesday 15</a:t>
            </a:r>
            <a:r>
              <a:rPr lang="en-AU" sz="2000" b="0" i="0" u="none" strike="noStrike" cap="none" baseline="30000">
                <a:solidFill>
                  <a:srgbClr val="000000"/>
                </a:solidFill>
                <a:latin typeface="Open Sans"/>
                <a:ea typeface="Open Sans"/>
                <a:cs typeface="Open Sans"/>
                <a:sym typeface="Open Sans"/>
              </a:rPr>
              <a:t>th</a:t>
            </a:r>
            <a:r>
              <a:rPr lang="en-AU" sz="2000" b="0" i="0" u="none" strike="noStrike" cap="none">
                <a:solidFill>
                  <a:srgbClr val="000000"/>
                </a:solidFill>
                <a:latin typeface="Open Sans"/>
                <a:ea typeface="Open Sans"/>
                <a:cs typeface="Open Sans"/>
                <a:sym typeface="Open Sans"/>
              </a:rPr>
              <a:t> , 22</a:t>
            </a:r>
            <a:r>
              <a:rPr lang="en-AU" sz="2000" b="0" i="0" u="none" strike="noStrike" cap="none" baseline="30000">
                <a:solidFill>
                  <a:srgbClr val="000000"/>
                </a:solidFill>
                <a:latin typeface="Open Sans"/>
                <a:ea typeface="Open Sans"/>
                <a:cs typeface="Open Sans"/>
                <a:sym typeface="Open Sans"/>
              </a:rPr>
              <a:t>nd</a:t>
            </a:r>
            <a:r>
              <a:rPr lang="en-AU" sz="2000" b="0" i="0" u="none" strike="noStrike" cap="none">
                <a:solidFill>
                  <a:srgbClr val="000000"/>
                </a:solidFill>
                <a:latin typeface="Open Sans"/>
                <a:ea typeface="Open Sans"/>
                <a:cs typeface="Open Sans"/>
                <a:sym typeface="Open Sans"/>
              </a:rPr>
              <a:t>, 29</a:t>
            </a:r>
            <a:r>
              <a:rPr lang="en-AU" sz="2000" b="0" i="0" u="none" strike="noStrike" cap="none" baseline="30000">
                <a:solidFill>
                  <a:srgbClr val="000000"/>
                </a:solidFill>
                <a:latin typeface="Open Sans"/>
                <a:ea typeface="Open Sans"/>
                <a:cs typeface="Open Sans"/>
                <a:sym typeface="Open Sans"/>
              </a:rPr>
              <a:t>th</a:t>
            </a:r>
            <a:r>
              <a:rPr lang="en-AU" sz="2000" b="0" i="0" u="none" strike="noStrike" cap="none">
                <a:solidFill>
                  <a:srgbClr val="000000"/>
                </a:solidFill>
                <a:latin typeface="Open Sans"/>
                <a:ea typeface="Open Sans"/>
                <a:cs typeface="Open Sans"/>
                <a:sym typeface="Open Sans"/>
              </a:rPr>
              <a:t> November 2023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r>
              <a:rPr lang="en-AU" sz="2000" b="1" i="0" u="none" strike="noStrike" cap="none">
                <a:solidFill>
                  <a:srgbClr val="000000"/>
                </a:solidFill>
                <a:latin typeface="Open Sans"/>
                <a:ea typeface="Open Sans"/>
                <a:cs typeface="Open Sans"/>
                <a:sym typeface="Open Sans"/>
              </a:rPr>
              <a:t>Time: </a:t>
            </a:r>
            <a:r>
              <a:rPr lang="en-AU" sz="2000" b="0" i="0" u="none" strike="noStrike" cap="none">
                <a:solidFill>
                  <a:srgbClr val="000000"/>
                </a:solidFill>
                <a:latin typeface="Open Sans"/>
                <a:ea typeface="Open Sans"/>
                <a:cs typeface="Open Sans"/>
                <a:sym typeface="Open Sans"/>
              </a:rPr>
              <a:t>9:15am – 10:45am</a:t>
            </a:r>
            <a:endParaRPr sz="2000" b="0" i="0" u="none" strike="noStrike" cap="none">
              <a:solidFill>
                <a:srgbClr val="00B050"/>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2000"/>
              <a:buFont typeface="Arial"/>
              <a:buNone/>
            </a:pPr>
            <a:br>
              <a:rPr lang="en-AU" sz="2000" b="0" i="0" u="none" strike="noStrike" cap="none">
                <a:solidFill>
                  <a:schemeClr val="dk1"/>
                </a:solidFill>
                <a:latin typeface="Open Sans"/>
                <a:ea typeface="Open Sans"/>
                <a:cs typeface="Open Sans"/>
                <a:sym typeface="Open Sans"/>
              </a:rPr>
            </a:br>
            <a:r>
              <a:rPr lang="en-AU" sz="2000" b="0" i="0" u="none" strike="noStrike" cap="none">
                <a:solidFill>
                  <a:srgbClr val="000000"/>
                </a:solidFill>
                <a:latin typeface="Open Sans"/>
                <a:ea typeface="Open Sans"/>
                <a:cs typeface="Open Sans"/>
                <a:sym typeface="Open Sans"/>
              </a:rPr>
              <a:t>Please refer to the email for all details. You will drop your child to the classroom and then enjoy some ‘me time’. </a:t>
            </a:r>
            <a:endParaRPr sz="2000" b="0" i="0" u="none" strike="noStrike" cap="none">
              <a:solidFill>
                <a:srgbClr val="00B050"/>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2000"/>
              <a:buFont typeface="Arial"/>
              <a:buNone/>
            </a:pPr>
            <a:br>
              <a:rPr lang="en-AU" sz="2000" b="0" i="0" u="none" strike="noStrike" cap="none">
                <a:solidFill>
                  <a:schemeClr val="dk1"/>
                </a:solidFill>
                <a:latin typeface="Open Sans"/>
                <a:ea typeface="Open Sans"/>
                <a:cs typeface="Open Sans"/>
                <a:sym typeface="Open Sans"/>
              </a:rPr>
            </a:br>
            <a:r>
              <a:rPr lang="en-AU" sz="2000" b="0" i="0" u="none" strike="noStrike" cap="none">
                <a:solidFill>
                  <a:srgbClr val="000000"/>
                </a:solidFill>
                <a:latin typeface="Open Sans"/>
                <a:ea typeface="Open Sans"/>
                <a:cs typeface="Open Sans"/>
                <a:sym typeface="Open Sans"/>
              </a:rPr>
              <a:t>Transition activity packs and Best Start appointment times will be given out at the last orientation session.</a:t>
            </a:r>
            <a:endParaRPr sz="2000" b="0" i="0" u="none" strike="noStrike" cap="none">
              <a:solidFill>
                <a:srgbClr val="00B05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7" descr="A close-up of a child&#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126" name="Google Shape;126;p7"/>
          <p:cNvSpPr txBox="1"/>
          <p:nvPr/>
        </p:nvSpPr>
        <p:spPr>
          <a:xfrm>
            <a:off x="0" y="2864823"/>
            <a:ext cx="12015900" cy="4476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AU" sz="2400" b="1" i="0" u="sng" strike="noStrike" cap="none">
                <a:solidFill>
                  <a:srgbClr val="46464A"/>
                </a:solidFill>
                <a:latin typeface="Open Sans"/>
                <a:ea typeface="Open Sans"/>
                <a:cs typeface="Open Sans"/>
                <a:sym typeface="Open Sans"/>
              </a:rPr>
              <a:t>Best Start Assessment</a:t>
            </a:r>
            <a:endParaRPr sz="2400" b="0" i="0" u="sng"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2400"/>
              <a:buFont typeface="Arial"/>
              <a:buNone/>
            </a:pPr>
            <a:br>
              <a:rPr lang="en-AU" sz="2400" b="0" i="0" u="none" strike="noStrike" cap="none">
                <a:solidFill>
                  <a:schemeClr val="dk1"/>
                </a:solidFill>
                <a:latin typeface="Open Sans"/>
                <a:ea typeface="Open Sans"/>
                <a:cs typeface="Open Sans"/>
                <a:sym typeface="Open Sans"/>
              </a:rPr>
            </a:br>
            <a:r>
              <a:rPr lang="en-AU" sz="2000" b="1" i="0" u="none" strike="noStrike" cap="none">
                <a:solidFill>
                  <a:srgbClr val="000000"/>
                </a:solidFill>
                <a:latin typeface="Open Sans"/>
                <a:ea typeface="Open Sans"/>
                <a:cs typeface="Open Sans"/>
                <a:sym typeface="Open Sans"/>
              </a:rPr>
              <a:t>Who will be involved?</a:t>
            </a:r>
            <a:endParaRPr sz="18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800"/>
              <a:buFont typeface="Arial"/>
              <a:buNone/>
            </a:pPr>
            <a:r>
              <a:rPr lang="en-AU" sz="1800" b="0" i="0" u="none" strike="noStrike" cap="none">
                <a:solidFill>
                  <a:srgbClr val="000000"/>
                </a:solidFill>
                <a:latin typeface="Open Sans"/>
                <a:ea typeface="Open Sans"/>
                <a:cs typeface="Open Sans"/>
                <a:sym typeface="Open Sans"/>
              </a:rPr>
              <a:t>All Kindergarten students in NSW Public Schools take part in the Best Start interviews. We will have our Kindy team, myself and Learning Support Teachers.</a:t>
            </a:r>
            <a:endParaRPr sz="12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br>
              <a:rPr lang="en-AU" sz="1800" b="0" i="0" u="none" strike="noStrike" cap="none">
                <a:solidFill>
                  <a:schemeClr val="dk1"/>
                </a:solidFill>
                <a:latin typeface="Open Sans"/>
                <a:ea typeface="Open Sans"/>
                <a:cs typeface="Open Sans"/>
                <a:sym typeface="Open Sans"/>
              </a:rPr>
            </a:br>
            <a:r>
              <a:rPr lang="en-AU" sz="2000" b="1" i="0" u="none" strike="noStrike" cap="none">
                <a:solidFill>
                  <a:srgbClr val="000000"/>
                </a:solidFill>
                <a:latin typeface="Open Sans"/>
                <a:ea typeface="Open Sans"/>
                <a:cs typeface="Open Sans"/>
                <a:sym typeface="Open Sans"/>
              </a:rPr>
              <a:t>When will this take place?</a:t>
            </a:r>
            <a:endParaRPr sz="18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800"/>
              <a:buFont typeface="Arial"/>
              <a:buNone/>
            </a:pPr>
            <a:r>
              <a:rPr lang="en-AU" sz="1800" b="0" i="0" u="none" strike="noStrike" cap="none">
                <a:solidFill>
                  <a:srgbClr val="000000"/>
                </a:solidFill>
                <a:latin typeface="Open Sans"/>
                <a:ea typeface="Open Sans"/>
                <a:cs typeface="Open Sans"/>
                <a:sym typeface="Open Sans"/>
              </a:rPr>
              <a:t>At the start of the school year on the first 2 days of school.</a:t>
            </a:r>
            <a:endParaRPr sz="1800" b="0" i="0" u="none" strike="noStrike" cap="none">
              <a:solidFill>
                <a:srgbClr val="000000"/>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800"/>
              <a:buFont typeface="Arial"/>
              <a:buNone/>
            </a:pPr>
            <a:br>
              <a:rPr lang="en-AU" sz="1800" b="0" i="0" u="none" strike="noStrike" cap="none">
                <a:solidFill>
                  <a:schemeClr val="dk1"/>
                </a:solidFill>
                <a:latin typeface="Open Sans"/>
                <a:ea typeface="Open Sans"/>
                <a:cs typeface="Open Sans"/>
                <a:sym typeface="Open Sans"/>
              </a:rPr>
            </a:br>
            <a:r>
              <a:rPr lang="en-AU" sz="2000" b="1" i="0" u="none" strike="noStrike" cap="none">
                <a:solidFill>
                  <a:srgbClr val="000000"/>
                </a:solidFill>
                <a:latin typeface="Open Sans"/>
                <a:ea typeface="Open Sans"/>
                <a:cs typeface="Open Sans"/>
                <a:sym typeface="Open Sans"/>
              </a:rPr>
              <a:t>What is the Best Start Assessment? </a:t>
            </a:r>
            <a:endParaRPr sz="18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800"/>
              <a:buFont typeface="Arial"/>
              <a:buNone/>
            </a:pPr>
            <a:r>
              <a:rPr lang="en-AU" sz="1800" b="0" i="0" u="none" strike="noStrike" cap="none">
                <a:solidFill>
                  <a:srgbClr val="000000"/>
                </a:solidFill>
                <a:latin typeface="Open Sans"/>
                <a:ea typeface="Open Sans"/>
                <a:cs typeface="Open Sans"/>
                <a:sym typeface="Open Sans"/>
              </a:rPr>
              <a:t>An interview with each child to assess their literacy and numeracy skills when they start school.</a:t>
            </a: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AU" sz="2000" b="0" i="0" u="none" strike="noStrike" cap="none">
                <a:solidFill>
                  <a:schemeClr val="dk1"/>
                </a:solidFill>
                <a:latin typeface="Calibri"/>
                <a:ea typeface="Calibri"/>
                <a:cs typeface="Calibri"/>
                <a:sym typeface="Calibri"/>
              </a:rPr>
            </a:b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8" descr="A close-up of a child&#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132" name="Google Shape;132;p8"/>
          <p:cNvSpPr txBox="1"/>
          <p:nvPr/>
        </p:nvSpPr>
        <p:spPr>
          <a:xfrm>
            <a:off x="471488" y="3058085"/>
            <a:ext cx="11258400" cy="375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AU" sz="2400" b="1" i="0" u="sng" strike="noStrike" cap="none">
                <a:solidFill>
                  <a:srgbClr val="000000"/>
                </a:solidFill>
                <a:latin typeface="Open Sans"/>
                <a:ea typeface="Open Sans"/>
                <a:cs typeface="Open Sans"/>
                <a:sym typeface="Open Sans"/>
              </a:rPr>
              <a:t>What is the Best Start Interview for?</a:t>
            </a:r>
            <a:endParaRPr sz="2400" b="1" i="0" u="sng"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endParaRPr sz="2400" b="1" u="sng">
              <a:latin typeface="Open Sans"/>
              <a:ea typeface="Open Sans"/>
              <a:cs typeface="Open Sans"/>
              <a:sym typeface="Open Sans"/>
            </a:endParaRPr>
          </a:p>
          <a:p>
            <a:pPr marL="457200" marR="0" lvl="0" indent="0" algn="l" rtl="0">
              <a:lnSpc>
                <a:spcPct val="115000"/>
              </a:lnSpc>
              <a:spcBef>
                <a:spcPts val="1100"/>
              </a:spcBef>
              <a:spcAft>
                <a:spcPts val="0"/>
              </a:spcAft>
              <a:buNone/>
            </a:pPr>
            <a:r>
              <a:rPr lang="en-AU" sz="2000" b="0" i="0" u="none" strike="noStrike" cap="none">
                <a:solidFill>
                  <a:srgbClr val="000000"/>
                </a:solidFill>
                <a:latin typeface="Open Sans"/>
                <a:ea typeface="Open Sans"/>
                <a:cs typeface="Open Sans"/>
                <a:sym typeface="Open Sans"/>
              </a:rPr>
              <a:t>To provide information that supports teachers in meeting students’ individual learning needs;</a:t>
            </a:r>
            <a:endParaRPr sz="2000" b="0" i="0" u="none" strike="noStrike" cap="none">
              <a:solidFill>
                <a:srgbClr val="000000"/>
              </a:solidFill>
              <a:latin typeface="Open Sans"/>
              <a:ea typeface="Open Sans"/>
              <a:cs typeface="Open Sans"/>
              <a:sym typeface="Open Sans"/>
            </a:endParaRPr>
          </a:p>
          <a:p>
            <a:pPr marL="457200" marR="0" lvl="0" indent="0" algn="l" rtl="0">
              <a:lnSpc>
                <a:spcPct val="115000"/>
              </a:lnSpc>
              <a:spcBef>
                <a:spcPts val="1100"/>
              </a:spcBef>
              <a:spcAft>
                <a:spcPts val="0"/>
              </a:spcAft>
              <a:buNone/>
            </a:pPr>
            <a:endParaRPr>
              <a:latin typeface="Open Sans"/>
              <a:ea typeface="Open Sans"/>
              <a:cs typeface="Open Sans"/>
              <a:sym typeface="Open Sans"/>
            </a:endParaRPr>
          </a:p>
          <a:p>
            <a:pPr marL="457200" marR="0" lvl="0" indent="0" algn="l" rtl="0">
              <a:lnSpc>
                <a:spcPct val="115000"/>
              </a:lnSpc>
              <a:spcBef>
                <a:spcPts val="1100"/>
              </a:spcBef>
              <a:spcAft>
                <a:spcPts val="0"/>
              </a:spcAft>
              <a:buNone/>
            </a:pPr>
            <a:r>
              <a:rPr lang="en-AU" sz="2000" b="0" i="0" u="none" strike="noStrike" cap="none">
                <a:solidFill>
                  <a:srgbClr val="000000"/>
                </a:solidFill>
                <a:latin typeface="Open Sans"/>
                <a:ea typeface="Open Sans"/>
                <a:cs typeface="Open Sans"/>
                <a:sym typeface="Open Sans"/>
              </a:rPr>
              <a:t>To provide parents and caregivers with feedback on what their child can do, and how they can best support their child’s learning; and</a:t>
            </a:r>
            <a:endParaRPr sz="2000" b="0" i="0" u="none" strike="noStrike" cap="none">
              <a:solidFill>
                <a:srgbClr val="000000"/>
              </a:solidFill>
              <a:latin typeface="Open Sans"/>
              <a:ea typeface="Open Sans"/>
              <a:cs typeface="Open Sans"/>
              <a:sym typeface="Open Sans"/>
            </a:endParaRPr>
          </a:p>
          <a:p>
            <a:pPr marL="457200" marR="0" lvl="0" indent="0" algn="l" rtl="0">
              <a:lnSpc>
                <a:spcPct val="115000"/>
              </a:lnSpc>
              <a:spcBef>
                <a:spcPts val="1100"/>
              </a:spcBef>
              <a:spcAft>
                <a:spcPts val="0"/>
              </a:spcAft>
              <a:buNone/>
            </a:pPr>
            <a:endParaRPr>
              <a:latin typeface="Open Sans"/>
              <a:ea typeface="Open Sans"/>
              <a:cs typeface="Open Sans"/>
              <a:sym typeface="Open Sans"/>
            </a:endParaRPr>
          </a:p>
          <a:p>
            <a:pPr marL="457200" marR="0" lvl="0" indent="0" algn="l" rtl="0">
              <a:lnSpc>
                <a:spcPct val="115000"/>
              </a:lnSpc>
              <a:spcBef>
                <a:spcPts val="1100"/>
              </a:spcBef>
              <a:spcAft>
                <a:spcPts val="0"/>
              </a:spcAft>
              <a:buNone/>
            </a:pPr>
            <a:r>
              <a:rPr lang="en-AU" sz="2000" b="0" i="0" u="none" strike="noStrike" cap="none">
                <a:solidFill>
                  <a:srgbClr val="000000"/>
                </a:solidFill>
                <a:latin typeface="Open Sans"/>
                <a:ea typeface="Open Sans"/>
                <a:cs typeface="Open Sans"/>
                <a:sym typeface="Open Sans"/>
              </a:rPr>
              <a:t>To</a:t>
            </a:r>
            <a:r>
              <a:rPr lang="en-AU" sz="2000">
                <a:latin typeface="Open Sans"/>
                <a:ea typeface="Open Sans"/>
                <a:cs typeface="Open Sans"/>
                <a:sym typeface="Open Sans"/>
              </a:rPr>
              <a:t> a</a:t>
            </a:r>
            <a:r>
              <a:rPr lang="en-AU" sz="2000" b="0" i="0" u="none" strike="noStrike" cap="none">
                <a:solidFill>
                  <a:srgbClr val="000000"/>
                </a:solidFill>
                <a:latin typeface="Open Sans"/>
                <a:ea typeface="Open Sans"/>
                <a:cs typeface="Open Sans"/>
                <a:sym typeface="Open Sans"/>
              </a:rPr>
              <a:t>ssist the monitoring of student learning throughout the school years.</a:t>
            </a:r>
            <a:endParaRPr sz="2000" b="0" i="0" u="none" strike="noStrike" cap="none">
              <a:solidFill>
                <a:srgbClr val="00B050"/>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9" descr="A close-up of a child&#10;&#10;Description automatically generated"/>
          <p:cNvPicPr preferRelativeResize="0"/>
          <p:nvPr/>
        </p:nvPicPr>
        <p:blipFill rotWithShape="1">
          <a:blip r:embed="rId3">
            <a:alphaModFix/>
          </a:blip>
          <a:srcRect/>
          <a:stretch/>
        </p:blipFill>
        <p:spPr>
          <a:xfrm>
            <a:off x="0" y="0"/>
            <a:ext cx="12192000" cy="2762250"/>
          </a:xfrm>
          <a:prstGeom prst="rect">
            <a:avLst/>
          </a:prstGeom>
          <a:noFill/>
          <a:ln>
            <a:noFill/>
          </a:ln>
        </p:spPr>
      </p:pic>
      <p:sp>
        <p:nvSpPr>
          <p:cNvPr id="138" name="Google Shape;138;p9"/>
          <p:cNvSpPr txBox="1"/>
          <p:nvPr/>
        </p:nvSpPr>
        <p:spPr>
          <a:xfrm>
            <a:off x="373856" y="2971799"/>
            <a:ext cx="11444287" cy="4544834"/>
          </a:xfrm>
          <a:prstGeom prst="rect">
            <a:avLst/>
          </a:prstGeom>
          <a:noFill/>
          <a:ln>
            <a:noFill/>
          </a:ln>
        </p:spPr>
        <p:txBody>
          <a:bodyPr spcFirstLastPara="1" wrap="square" lIns="91425" tIns="45700" rIns="91425" bIns="45700" anchor="t" anchorCtr="0">
            <a:spAutoFit/>
          </a:bodyPr>
          <a:lstStyle/>
          <a:p>
            <a:pPr marL="109728" marR="0" lvl="0" indent="0" algn="ctr" rtl="0">
              <a:lnSpc>
                <a:spcPct val="100000"/>
              </a:lnSpc>
              <a:spcBef>
                <a:spcPts val="0"/>
              </a:spcBef>
              <a:spcAft>
                <a:spcPts val="0"/>
              </a:spcAft>
              <a:buClr>
                <a:srgbClr val="000000"/>
              </a:buClr>
              <a:buSzPts val="2400"/>
              <a:buFont typeface="Arial"/>
              <a:buNone/>
            </a:pPr>
            <a:r>
              <a:rPr lang="en-AU" sz="2400" b="1" i="0" u="sng" strike="noStrike" cap="none">
                <a:solidFill>
                  <a:srgbClr val="000000"/>
                </a:solidFill>
                <a:latin typeface="Open Sans"/>
                <a:ea typeface="Open Sans"/>
                <a:cs typeface="Open Sans"/>
                <a:sym typeface="Open Sans"/>
              </a:rPr>
              <a:t>How will student assessment information be communicated to </a:t>
            </a:r>
            <a:endParaRPr sz="1400" b="0" i="0" u="none" strike="noStrike" cap="none">
              <a:solidFill>
                <a:srgbClr val="000000"/>
              </a:solidFill>
              <a:latin typeface="Arial"/>
              <a:ea typeface="Arial"/>
              <a:cs typeface="Arial"/>
              <a:sym typeface="Arial"/>
            </a:endParaRPr>
          </a:p>
          <a:p>
            <a:pPr marL="109728" marR="0" lvl="0" indent="0" algn="ctr" rtl="0">
              <a:lnSpc>
                <a:spcPct val="100000"/>
              </a:lnSpc>
              <a:spcBef>
                <a:spcPts val="0"/>
              </a:spcBef>
              <a:spcAft>
                <a:spcPts val="0"/>
              </a:spcAft>
              <a:buClr>
                <a:srgbClr val="000000"/>
              </a:buClr>
              <a:buSzPts val="2400"/>
              <a:buFont typeface="Arial"/>
              <a:buNone/>
            </a:pPr>
            <a:r>
              <a:rPr lang="en-AU" sz="2400" b="1" i="0" u="sng" strike="noStrike" cap="none">
                <a:solidFill>
                  <a:srgbClr val="000000"/>
                </a:solidFill>
                <a:latin typeface="Open Sans"/>
                <a:ea typeface="Open Sans"/>
                <a:cs typeface="Open Sans"/>
                <a:sym typeface="Open Sans"/>
              </a:rPr>
              <a:t>parents and caregivers?</a:t>
            </a:r>
            <a:endParaRPr sz="2400" b="0" i="0" u="sng" strike="noStrike" cap="none">
              <a:solidFill>
                <a:schemeClr val="dk1"/>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1800"/>
              <a:buFont typeface="Arial"/>
              <a:buNone/>
            </a:pPr>
            <a:br>
              <a:rPr lang="en-AU" sz="1800" b="0" i="0" u="none" strike="noStrike" cap="none">
                <a:solidFill>
                  <a:schemeClr val="dk1"/>
                </a:solidFill>
                <a:latin typeface="Calibri"/>
                <a:ea typeface="Calibri"/>
                <a:cs typeface="Calibri"/>
                <a:sym typeface="Calibri"/>
              </a:rPr>
            </a:br>
            <a:r>
              <a:rPr lang="en-AU" sz="2400" b="0" i="0" u="none" strike="noStrike" cap="none">
                <a:solidFill>
                  <a:schemeClr val="dk1"/>
                </a:solidFill>
                <a:latin typeface="Open Sans"/>
                <a:ea typeface="Open Sans"/>
                <a:cs typeface="Open Sans"/>
                <a:sym typeface="Open Sans"/>
              </a:rPr>
              <a:t>During our </a:t>
            </a:r>
            <a:r>
              <a:rPr lang="en-AU" sz="2400" b="0" i="0" u="none" strike="noStrike" cap="none">
                <a:solidFill>
                  <a:srgbClr val="000000"/>
                </a:solidFill>
                <a:latin typeface="Open Sans"/>
                <a:ea typeface="Open Sans"/>
                <a:cs typeface="Open Sans"/>
                <a:sym typeface="Open Sans"/>
              </a:rPr>
              <a:t>Parent / Teacher interviews at the start of the year, you will receive clear, accessible feedback on:</a:t>
            </a:r>
            <a:endParaRPr sz="2400" b="0" i="0" u="none" strike="noStrike" cap="none">
              <a:solidFill>
                <a:srgbClr val="00B050"/>
              </a:solidFill>
              <a:latin typeface="Open Sans"/>
              <a:ea typeface="Open Sans"/>
              <a:cs typeface="Open Sans"/>
              <a:sym typeface="Open Sans"/>
            </a:endParaRPr>
          </a:p>
          <a:p>
            <a:pPr marL="647192" marR="0" lvl="0" indent="-342900" algn="l" rtl="0">
              <a:lnSpc>
                <a:spcPct val="150000"/>
              </a:lnSpc>
              <a:spcBef>
                <a:spcPts val="324"/>
              </a:spcBef>
              <a:spcAft>
                <a:spcPts val="0"/>
              </a:spcAft>
              <a:buClr>
                <a:srgbClr val="000000"/>
              </a:buClr>
              <a:buSzPts val="2400"/>
              <a:buFont typeface="Arial"/>
              <a:buChar char="•"/>
            </a:pPr>
            <a:r>
              <a:rPr lang="en-AU" sz="2400" b="0" i="0" u="none" strike="noStrike" cap="none">
                <a:solidFill>
                  <a:srgbClr val="000000"/>
                </a:solidFill>
                <a:latin typeface="Open Sans"/>
                <a:ea typeface="Open Sans"/>
                <a:cs typeface="Open Sans"/>
                <a:sym typeface="Open Sans"/>
              </a:rPr>
              <a:t>next steps in the learning process</a:t>
            </a:r>
            <a:endParaRPr sz="2400" b="0" i="0" u="none" strike="noStrike" cap="none">
              <a:solidFill>
                <a:srgbClr val="00B050"/>
              </a:solidFill>
              <a:latin typeface="Open Sans"/>
              <a:ea typeface="Open Sans"/>
              <a:cs typeface="Open Sans"/>
              <a:sym typeface="Open Sans"/>
            </a:endParaRPr>
          </a:p>
          <a:p>
            <a:pPr marL="647192" marR="0" lvl="0" indent="-342900" algn="l" rtl="0">
              <a:lnSpc>
                <a:spcPct val="150000"/>
              </a:lnSpc>
              <a:spcBef>
                <a:spcPts val="324"/>
              </a:spcBef>
              <a:spcAft>
                <a:spcPts val="0"/>
              </a:spcAft>
              <a:buClr>
                <a:srgbClr val="000000"/>
              </a:buClr>
              <a:buSzPts val="2400"/>
              <a:buFont typeface="Arial"/>
              <a:buChar char="•"/>
            </a:pPr>
            <a:r>
              <a:rPr lang="en-AU" sz="2400" b="0" i="0" u="none" strike="noStrike" cap="none">
                <a:solidFill>
                  <a:srgbClr val="000000"/>
                </a:solidFill>
                <a:latin typeface="Open Sans"/>
                <a:ea typeface="Open Sans"/>
                <a:cs typeface="Open Sans"/>
                <a:sym typeface="Open Sans"/>
              </a:rPr>
              <a:t>your child’s learning at school entry</a:t>
            </a:r>
            <a:endParaRPr sz="2400" b="0" i="0" u="none" strike="noStrike" cap="none">
              <a:solidFill>
                <a:srgbClr val="00B050"/>
              </a:solidFill>
              <a:latin typeface="Open Sans"/>
              <a:ea typeface="Open Sans"/>
              <a:cs typeface="Open Sans"/>
              <a:sym typeface="Open Sans"/>
            </a:endParaRPr>
          </a:p>
          <a:p>
            <a:pPr marL="647192" marR="0" lvl="0" indent="-342900" algn="l" rtl="0">
              <a:lnSpc>
                <a:spcPct val="150000"/>
              </a:lnSpc>
              <a:spcBef>
                <a:spcPts val="324"/>
              </a:spcBef>
              <a:spcAft>
                <a:spcPts val="0"/>
              </a:spcAft>
              <a:buClr>
                <a:srgbClr val="000000"/>
              </a:buClr>
              <a:buSzPts val="2400"/>
              <a:buFont typeface="Arial"/>
              <a:buChar char="•"/>
            </a:pPr>
            <a:r>
              <a:rPr lang="en-AU" sz="2400" b="0" i="0" u="none" strike="noStrike" cap="none">
                <a:solidFill>
                  <a:srgbClr val="000000"/>
                </a:solidFill>
                <a:latin typeface="Open Sans"/>
                <a:ea typeface="Open Sans"/>
                <a:cs typeface="Open Sans"/>
                <a:sym typeface="Open Sans"/>
              </a:rPr>
              <a:t>how to support your child’s learning throughout their first year at school</a:t>
            </a:r>
            <a:endParaRPr sz="1400" b="0" i="0" u="none" strike="noStrike" cap="none">
              <a:solidFill>
                <a:srgbClr val="000000"/>
              </a:solidFill>
              <a:latin typeface="Arial"/>
              <a:ea typeface="Arial"/>
              <a:cs typeface="Arial"/>
              <a:sym typeface="Arial"/>
            </a:endParaRPr>
          </a:p>
          <a:p>
            <a:pPr marL="304292" marR="0" lvl="0" indent="0" algn="l" rtl="0">
              <a:lnSpc>
                <a:spcPct val="150000"/>
              </a:lnSpc>
              <a:spcBef>
                <a:spcPts val="324"/>
              </a:spcBef>
              <a:spcAft>
                <a:spcPts val="0"/>
              </a:spcAft>
              <a:buClr>
                <a:srgbClr val="000000"/>
              </a:buClr>
              <a:buSzPts val="2400"/>
              <a:buFont typeface="Arial"/>
              <a:buNone/>
            </a:pPr>
            <a:endParaRPr sz="2400" b="0" i="0" u="none" strike="noStrike" cap="none">
              <a:solidFill>
                <a:srgbClr val="00B05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1949</Words>
  <Application>Microsoft Office PowerPoint</Application>
  <PresentationFormat>Widescreen</PresentationFormat>
  <Paragraphs>226</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Noto Sans Symbols</vt:lpstr>
      <vt:lpstr>Open Sans</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dc:creator>
  <cp:lastModifiedBy>Leonie Gallard</cp:lastModifiedBy>
  <cp:revision>1</cp:revision>
  <dcterms:created xsi:type="dcterms:W3CDTF">2023-10-29T03:30:39Z</dcterms:created>
  <dcterms:modified xsi:type="dcterms:W3CDTF">2023-11-02T22:10:11Z</dcterms:modified>
</cp:coreProperties>
</file>