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Gill Sans" panose="020B0604020202020204" charset="0"/>
      <p:regular r:id="rId26"/>
      <p:bold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dllKbvT49WlxTm+i/KE2O7Q6V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mailto:info@monavalepandc.or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us01.safelinks.protection.outlook.com/?url=http%3A%2F%2Fmonavalepandc.org%2F&amp;data=05%7C01%7CLeonie.Gallard%40det.nsw.edu.au%7Cc135ac9ac7f94ea5d47a08db9d4db8ae%7C05a0e69a418a47c19c259387261bf991%7C0%7C0%7C638276729598190484%7CUnknown%7CTWFpbGZsb3d8eyJWIjoiMC4wLjAwMDAiLCJQIjoiV2luMzIiLCJBTiI6Ik1haWwiLCJXVCI6Mn0%3D%7C3000%7C%7C%7C&amp;sdata=qywL%2BYgk%2ByPHAu7B%2FiM8%2BsqabS92n7gnMpu0OlD6u1M%3D&amp;reserved=0" TargetMode="External"/><Relationship Id="rId4" Type="http://schemas.openxmlformats.org/officeDocument/2006/relationships/hyperlink" Target="mailto:info@monavalepandc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1" name="Google Shape;81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82" name="Google Shape;82;p1"/>
          <p:cNvGrpSpPr/>
          <p:nvPr/>
        </p:nvGrpSpPr>
        <p:grpSpPr>
          <a:xfrm>
            <a:off x="0" y="0"/>
            <a:ext cx="12192000" cy="6770670"/>
            <a:chOff x="0" y="0"/>
            <a:chExt cx="9125712" cy="6470904"/>
          </a:xfrm>
        </p:grpSpPr>
        <p:pic>
          <p:nvPicPr>
            <p:cNvPr id="83" name="Google Shape;8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2" cy="6470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1"/>
            <p:cNvSpPr/>
            <p:nvPr/>
          </p:nvSpPr>
          <p:spPr>
            <a:xfrm>
              <a:off x="4053660" y="733948"/>
              <a:ext cx="3272463" cy="77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AU" sz="4000" b="0" i="0" u="none" strike="noStrike" cap="none">
                  <a:solidFill>
                    <a:srgbClr val="4FB769"/>
                  </a:solidFill>
                  <a:latin typeface="Gill Sans"/>
                  <a:ea typeface="Gill Sans"/>
                  <a:cs typeface="Gill Sans"/>
                  <a:sym typeface="Gill Sans"/>
                </a:rPr>
                <a:t>WELCOME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037713" y="1337904"/>
              <a:ext cx="4068038" cy="77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AU" sz="4000" b="0" i="0" u="none" strike="noStrike" cap="none">
                  <a:solidFill>
                    <a:srgbClr val="4FB769"/>
                  </a:solidFill>
                  <a:latin typeface="Gill Sans"/>
                  <a:ea typeface="Gill Sans"/>
                  <a:cs typeface="Gill Sans"/>
                  <a:sym typeface="Gill Sans"/>
                </a:rPr>
                <a:t>KINDERGARTEN 2024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500" y="2529681"/>
            <a:ext cx="8953500" cy="38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00" name="Google Shape;200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201" name="Google Shape;201;p10"/>
          <p:cNvGrpSpPr/>
          <p:nvPr/>
        </p:nvGrpSpPr>
        <p:grpSpPr>
          <a:xfrm>
            <a:off x="0" y="0"/>
            <a:ext cx="12191952" cy="6770508"/>
            <a:chOff x="0" y="0"/>
            <a:chExt cx="9125713" cy="6470905"/>
          </a:xfrm>
        </p:grpSpPr>
        <p:pic>
          <p:nvPicPr>
            <p:cNvPr id="202" name="Google Shape;202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3" cy="647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0"/>
            <p:cNvSpPr/>
            <p:nvPr/>
          </p:nvSpPr>
          <p:spPr>
            <a:xfrm>
              <a:off x="4053660" y="733948"/>
              <a:ext cx="32724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3037713" y="1337904"/>
              <a:ext cx="40680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 txBox="1"/>
          <p:nvPr/>
        </p:nvSpPr>
        <p:spPr>
          <a:xfrm>
            <a:off x="5058261" y="445530"/>
            <a:ext cx="2075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Canteen</a:t>
            </a:r>
            <a:endParaRPr sz="3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7030072" y="1399883"/>
            <a:ext cx="428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br>
              <a:rPr lang="en-AU" sz="1600" b="1" i="0" u="none" strike="noStrike" cap="none">
                <a:solidFill>
                  <a:srgbClr val="74A51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1066125" y="1473425"/>
            <a:ext cx="10406700" cy="6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Over the counter service</a:t>
            </a: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Children are provided with a canteen card when they commence School. The canteen card can be used before school for breakfast, during recess and lunch to purchase items over the counter.</a:t>
            </a: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2813" y="3205750"/>
            <a:ext cx="5226374" cy="330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215" name="Google Shape;215;p11"/>
          <p:cNvGrpSpPr/>
          <p:nvPr/>
        </p:nvGrpSpPr>
        <p:grpSpPr>
          <a:xfrm>
            <a:off x="0" y="0"/>
            <a:ext cx="12191952" cy="6770508"/>
            <a:chOff x="0" y="0"/>
            <a:chExt cx="9125713" cy="6470905"/>
          </a:xfrm>
        </p:grpSpPr>
        <p:pic>
          <p:nvPicPr>
            <p:cNvPr id="216" name="Google Shape;21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3" cy="647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11"/>
            <p:cNvSpPr/>
            <p:nvPr/>
          </p:nvSpPr>
          <p:spPr>
            <a:xfrm>
              <a:off x="4053660" y="733948"/>
              <a:ext cx="32724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3037713" y="1337904"/>
              <a:ext cx="40680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11"/>
          <p:cNvSpPr txBox="1"/>
          <p:nvPr/>
        </p:nvSpPr>
        <p:spPr>
          <a:xfrm>
            <a:off x="7030072" y="1399883"/>
            <a:ext cx="428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br>
              <a:rPr lang="en-AU" sz="1600" b="1" i="0" u="none" strike="noStrike" cap="none">
                <a:solidFill>
                  <a:srgbClr val="74A51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661850" y="1310950"/>
            <a:ext cx="112323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Our P&amp;C Uniform Shop is located onsite, we are open 2 days per week, however orders can be made at anytime online via our Flexischools app.  The P&amp;C Uniform Shop is the official supplier of the school uniforms and all profits are returned directly to the P&amp;C to reinvest back into our children.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Uniform Shop Open times – During School Terms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Tuesday: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8:30am – 10:30am / 2.30pm – 3.15pm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Thursday: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8:30am – 10:30am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 orders placed on Flexischools are delivered to your child’s class on Tuesdays and Thursdays only.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Please note every student must have a Mona Vale Public School backpack purchased from the school uniform shop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4660110" y="814865"/>
            <a:ext cx="3066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Uniform Shop</a:t>
            </a:r>
            <a:endParaRPr sz="3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228" name="Google Shape;228;p12"/>
          <p:cNvGrpSpPr/>
          <p:nvPr/>
        </p:nvGrpSpPr>
        <p:grpSpPr>
          <a:xfrm>
            <a:off x="0" y="-50545"/>
            <a:ext cx="12192000" cy="6770670"/>
            <a:chOff x="0" y="-34188"/>
            <a:chExt cx="9125712" cy="6470904"/>
          </a:xfrm>
        </p:grpSpPr>
        <p:pic>
          <p:nvPicPr>
            <p:cNvPr id="229" name="Google Shape;229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-34188"/>
              <a:ext cx="9125712" cy="6470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p12"/>
            <p:cNvSpPr/>
            <p:nvPr/>
          </p:nvSpPr>
          <p:spPr>
            <a:xfrm>
              <a:off x="4053660" y="733948"/>
              <a:ext cx="3272463" cy="77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3037713" y="1337904"/>
              <a:ext cx="4068038" cy="77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2"/>
          <p:cNvSpPr txBox="1"/>
          <p:nvPr/>
        </p:nvSpPr>
        <p:spPr>
          <a:xfrm>
            <a:off x="3739579" y="711492"/>
            <a:ext cx="43720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Be part of the team!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557025" y="1423150"/>
            <a:ext cx="10646400" cy="20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2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AU" sz="2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a school of 700+ students, volunteering is not only important, it’s fun, it’s incredibly valued and valuable, it helps you meet people, your kids love it, and you are really part of a great team! 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AU" sz="2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understand everyone is busy, but WHATEVER you can do – it all helps!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701" y="3431650"/>
            <a:ext cx="5840845" cy="328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2"/>
          <p:cNvPicPr preferRelativeResize="0"/>
          <p:nvPr/>
        </p:nvPicPr>
        <p:blipFill rotWithShape="1">
          <a:blip r:embed="rId5">
            <a:alphaModFix/>
          </a:blip>
          <a:srcRect r="21308"/>
          <a:stretch/>
        </p:blipFill>
        <p:spPr>
          <a:xfrm>
            <a:off x="6238621" y="3431650"/>
            <a:ext cx="5600755" cy="328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242" name="Google Shape;242;p13"/>
          <p:cNvGrpSpPr/>
          <p:nvPr/>
        </p:nvGrpSpPr>
        <p:grpSpPr>
          <a:xfrm>
            <a:off x="0" y="-50544"/>
            <a:ext cx="12191952" cy="6770508"/>
            <a:chOff x="0" y="-34188"/>
            <a:chExt cx="9125713" cy="6470905"/>
          </a:xfrm>
        </p:grpSpPr>
        <p:pic>
          <p:nvPicPr>
            <p:cNvPr id="243" name="Google Shape;24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-34188"/>
              <a:ext cx="9125713" cy="647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3"/>
            <p:cNvSpPr/>
            <p:nvPr/>
          </p:nvSpPr>
          <p:spPr>
            <a:xfrm>
              <a:off x="4053660" y="733948"/>
              <a:ext cx="32724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3037713" y="1337904"/>
              <a:ext cx="40680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13"/>
          <p:cNvSpPr txBox="1"/>
          <p:nvPr/>
        </p:nvSpPr>
        <p:spPr>
          <a:xfrm>
            <a:off x="3739579" y="711492"/>
            <a:ext cx="437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Be part of the team!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633150" y="1423150"/>
            <a:ext cx="10540200" cy="27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23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•"/>
            </a:pPr>
            <a:r>
              <a:rPr lang="en-AU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Once a year </a:t>
            </a:r>
            <a:r>
              <a:rPr lang="en-AU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helping plan, or volunteer at an event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•"/>
            </a:pPr>
            <a:r>
              <a:rPr lang="en-AU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Once a term </a:t>
            </a:r>
            <a:r>
              <a:rPr lang="en-AU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helping on a working bee or special project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•"/>
            </a:pPr>
            <a:r>
              <a:rPr lang="en-AU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Once a month </a:t>
            </a:r>
            <a:r>
              <a:rPr lang="en-AU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helping at the canteen, uniform shop or in the classroom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Char char="•"/>
            </a:pPr>
            <a:r>
              <a:rPr lang="en-AU" sz="1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Once a week </a:t>
            </a:r>
            <a:r>
              <a:rPr lang="en-AU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helping on the P&amp;C or in the classroom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AU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Think about what skills you have - accounts, creative, food, retail, sports, events, logistics, building, bbq expert, musical, or just have some free time! Think how you could bring your expertise to the school.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AU"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more of us that pull together, the more fun and easier it is.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3"/>
          <p:cNvSpPr/>
          <p:nvPr/>
        </p:nvSpPr>
        <p:spPr>
          <a:xfrm>
            <a:off x="452550" y="4333200"/>
            <a:ext cx="11155200" cy="22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ic Sans MS"/>
              <a:buNone/>
            </a:pPr>
            <a:r>
              <a:rPr lang="en-AU" sz="27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be part of the P&amp;C, help in the Canteen or Uniform Shop, volunteer an hour at an event, use your skills to help around the school, or just attend P&amp;C meetings so you know what’s happening and be part of the decision process.</a:t>
            </a:r>
            <a:endParaRPr sz="27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255" name="Google Shape;255;p14"/>
          <p:cNvGrpSpPr/>
          <p:nvPr/>
        </p:nvGrpSpPr>
        <p:grpSpPr>
          <a:xfrm>
            <a:off x="0" y="0"/>
            <a:ext cx="12192000" cy="6770670"/>
            <a:chOff x="0" y="0"/>
            <a:chExt cx="9125712" cy="6470904"/>
          </a:xfrm>
        </p:grpSpPr>
        <p:pic>
          <p:nvPicPr>
            <p:cNvPr id="256" name="Google Shape;25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2" cy="6470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14"/>
            <p:cNvSpPr/>
            <p:nvPr/>
          </p:nvSpPr>
          <p:spPr>
            <a:xfrm>
              <a:off x="4053660" y="733948"/>
              <a:ext cx="3272463" cy="77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3037713" y="1337904"/>
              <a:ext cx="4068038" cy="77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4"/>
          <p:cNvSpPr txBox="1"/>
          <p:nvPr/>
        </p:nvSpPr>
        <p:spPr>
          <a:xfrm>
            <a:off x="1565901" y="1318083"/>
            <a:ext cx="62826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Financial Contributions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4">
            <a:alphaModFix/>
          </a:blip>
          <a:srcRect t="26203" b="44748"/>
          <a:stretch/>
        </p:blipFill>
        <p:spPr>
          <a:xfrm>
            <a:off x="469960" y="2015396"/>
            <a:ext cx="6342062" cy="39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7030072" y="1399883"/>
            <a:ext cx="4281775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br>
              <a:rPr lang="en-AU" sz="1600" b="1" i="0" u="none" strike="noStrike" cap="none">
                <a:solidFill>
                  <a:srgbClr val="74A51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7328772" y="2097196"/>
            <a:ext cx="4135919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P&amp;C ensures funds are distributed across all areas of the school, that ideally impacts and benefits the a broad cross-section of students, supports all teaching areas of the school, and maintains and improves facilities and education offerings with the school.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There are limited ways the P&amp;C can raise funds….please support the events and make your contribution</a:t>
            </a:r>
            <a:br>
              <a:rPr lang="en-AU" sz="1600" b="1" i="0" u="none" strike="noStrike" cap="none">
                <a:solidFill>
                  <a:srgbClr val="74A51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7601725" y="1338308"/>
            <a:ext cx="3066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P&amp;C Funds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270" name="Google Shape;270;p15"/>
          <p:cNvGrpSpPr/>
          <p:nvPr/>
        </p:nvGrpSpPr>
        <p:grpSpPr>
          <a:xfrm>
            <a:off x="0" y="0"/>
            <a:ext cx="12191952" cy="6770508"/>
            <a:chOff x="0" y="0"/>
            <a:chExt cx="9125713" cy="6470905"/>
          </a:xfrm>
        </p:grpSpPr>
        <p:pic>
          <p:nvPicPr>
            <p:cNvPr id="271" name="Google Shape;271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3" cy="647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15"/>
            <p:cNvSpPr/>
            <p:nvPr/>
          </p:nvSpPr>
          <p:spPr>
            <a:xfrm>
              <a:off x="4053660" y="733948"/>
              <a:ext cx="32724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037713" y="1337904"/>
              <a:ext cx="40680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15"/>
          <p:cNvSpPr txBox="1"/>
          <p:nvPr/>
        </p:nvSpPr>
        <p:spPr>
          <a:xfrm>
            <a:off x="1201950" y="1239250"/>
            <a:ext cx="97881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44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We welcome you to the MVPS family and hope to see you soon</a:t>
            </a:r>
            <a:endParaRPr sz="4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15"/>
          <p:cNvSpPr txBox="1"/>
          <p:nvPr/>
        </p:nvSpPr>
        <p:spPr>
          <a:xfrm>
            <a:off x="7030072" y="1399883"/>
            <a:ext cx="428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br>
              <a:rPr lang="en-AU" sz="1600" b="1" i="0" u="none" strike="noStrike" cap="none">
                <a:solidFill>
                  <a:srgbClr val="74A51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76" name="Google Shape;27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3338" y="2686150"/>
            <a:ext cx="6954414" cy="295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5"/>
          <p:cNvSpPr txBox="1"/>
          <p:nvPr/>
        </p:nvSpPr>
        <p:spPr>
          <a:xfrm>
            <a:off x="2710350" y="5989525"/>
            <a:ext cx="6771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AU" sz="2300" b="1" i="0" u="none" strike="noStrike" cap="none">
                <a:solidFill>
                  <a:srgbClr val="0A5E28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info@monavalepandc.org</a:t>
            </a:r>
            <a:endParaRPr sz="1400" b="1" i="0" u="none" strike="noStrike" cap="none">
              <a:solidFill>
                <a:srgbClr val="0A5E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075" y="4372425"/>
            <a:ext cx="2288275" cy="22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93" name="Google Shape;93;p2"/>
          <p:cNvGrpSpPr/>
          <p:nvPr/>
        </p:nvGrpSpPr>
        <p:grpSpPr>
          <a:xfrm>
            <a:off x="0" y="0"/>
            <a:ext cx="12192000" cy="6770670"/>
            <a:chOff x="0" y="0"/>
            <a:chExt cx="9125712" cy="6470904"/>
          </a:xfrm>
        </p:grpSpPr>
        <p:pic>
          <p:nvPicPr>
            <p:cNvPr id="94" name="Google Shape;9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2" cy="6470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2"/>
            <p:cNvSpPr/>
            <p:nvPr/>
          </p:nvSpPr>
          <p:spPr>
            <a:xfrm>
              <a:off x="4053660" y="733948"/>
              <a:ext cx="3272463" cy="77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037713" y="1337904"/>
              <a:ext cx="4068038" cy="77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 txBox="1"/>
          <p:nvPr/>
        </p:nvSpPr>
        <p:spPr>
          <a:xfrm>
            <a:off x="2876528" y="768675"/>
            <a:ext cx="679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Your P&amp;C: run by you for the kids!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199250" y="1291875"/>
            <a:ext cx="55203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2200" b="0" i="0" u="none" strike="noStrike" cap="none">
                <a:solidFill>
                  <a:srgbClr val="0D0D0D"/>
                </a:solidFill>
                <a:latin typeface="Open Sans"/>
                <a:ea typeface="Open Sans"/>
                <a:cs typeface="Open Sans"/>
                <a:sym typeface="Open Sans"/>
              </a:rPr>
              <a:t>P&amp;C stands for Parents and Citizens of the school community.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Open Sans"/>
              <a:buNone/>
            </a:pPr>
            <a:endParaRPr sz="2200" b="0" i="0" u="none" strike="noStrike" cap="none">
              <a:solidFill>
                <a:srgbClr val="0D0D0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600"/>
              <a:buFont typeface="Open Sans"/>
              <a:buNone/>
            </a:pPr>
            <a:r>
              <a:rPr lang="en-AU" sz="2200" b="0" i="0" u="none" strike="noStrike" cap="none">
                <a:solidFill>
                  <a:srgbClr val="0D0D0D"/>
                </a:solidFill>
                <a:latin typeface="Open Sans"/>
                <a:ea typeface="Open Sans"/>
                <a:cs typeface="Open Sans"/>
                <a:sym typeface="Open Sans"/>
              </a:rPr>
              <a:t>MVPS P&amp;C is an incorporated not-for-profit association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-"/>
            </a:pPr>
            <a:r>
              <a:rPr lang="en-AU" sz="2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promote the interests of the school by bringing parents, citizens, students and teaching staff into close co-operation. 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-"/>
            </a:pPr>
            <a:r>
              <a:rPr lang="en-AU" sz="2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assist in providing facilities and equipment for the school, and in promoting the recreation and welfare of students at the school.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0925" y="1585325"/>
            <a:ext cx="6074501" cy="32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06" name="Google Shape;106;p3"/>
          <p:cNvGrpSpPr/>
          <p:nvPr/>
        </p:nvGrpSpPr>
        <p:grpSpPr>
          <a:xfrm>
            <a:off x="0" y="0"/>
            <a:ext cx="12191952" cy="6770508"/>
            <a:chOff x="0" y="0"/>
            <a:chExt cx="9125713" cy="6470905"/>
          </a:xfrm>
        </p:grpSpPr>
        <p:pic>
          <p:nvPicPr>
            <p:cNvPr id="107" name="Google Shape;10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3" cy="647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3"/>
            <p:cNvSpPr/>
            <p:nvPr/>
          </p:nvSpPr>
          <p:spPr>
            <a:xfrm>
              <a:off x="4053660" y="733948"/>
              <a:ext cx="32724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037713" y="1337904"/>
              <a:ext cx="40680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3"/>
          <p:cNvSpPr txBox="1"/>
          <p:nvPr/>
        </p:nvSpPr>
        <p:spPr>
          <a:xfrm>
            <a:off x="2911327" y="768675"/>
            <a:ext cx="636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Your P&amp;C: run by you for the kids!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671244" y="1415358"/>
            <a:ext cx="10849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MVPS P&amp;C is managed by volunteers yet employs staff to maintain its many services to the School</a:t>
            </a:r>
            <a:endParaRPr sz="2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t="31214"/>
          <a:stretch/>
        </p:blipFill>
        <p:spPr>
          <a:xfrm>
            <a:off x="7497450" y="2431625"/>
            <a:ext cx="2702674" cy="402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t="14854" b="29487"/>
          <a:stretch/>
        </p:blipFill>
        <p:spPr>
          <a:xfrm>
            <a:off x="1360050" y="2431625"/>
            <a:ext cx="5145075" cy="381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>
            <a:off x="0" y="0"/>
            <a:ext cx="12191952" cy="6770508"/>
            <a:chOff x="0" y="0"/>
            <a:chExt cx="9125713" cy="6470905"/>
          </a:xfrm>
        </p:grpSpPr>
        <p:pic>
          <p:nvPicPr>
            <p:cNvPr id="121" name="Google Shape;121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3" cy="647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4"/>
            <p:cNvSpPr/>
            <p:nvPr/>
          </p:nvSpPr>
          <p:spPr>
            <a:xfrm>
              <a:off x="4053660" y="733948"/>
              <a:ext cx="32724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3037713" y="1337904"/>
              <a:ext cx="40680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Google Shape;124;p4"/>
          <p:cNvSpPr txBox="1"/>
          <p:nvPr/>
        </p:nvSpPr>
        <p:spPr>
          <a:xfrm>
            <a:off x="3154165" y="768678"/>
            <a:ext cx="543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Your P&amp;C: run by you for you!</a:t>
            </a:r>
            <a:endParaRPr sz="2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671244" y="1415358"/>
            <a:ext cx="10849500" cy="5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P&amp;C, by means of sub-committees,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AU" sz="2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School Canteen                                          Uniform shop</a:t>
            </a:r>
            <a:endParaRPr sz="23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en-AU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runs numerous school and social events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en-AU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provides financial donations to the school to assist with procurement of various programs and resources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 t="29321" b="25069"/>
          <a:stretch/>
        </p:blipFill>
        <p:spPr>
          <a:xfrm>
            <a:off x="1861850" y="2237075"/>
            <a:ext cx="2866001" cy="283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5841" y="2237075"/>
            <a:ext cx="4623935" cy="283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34" name="Google Shape;134;p5"/>
          <p:cNvGrpSpPr/>
          <p:nvPr/>
        </p:nvGrpSpPr>
        <p:grpSpPr>
          <a:xfrm>
            <a:off x="0" y="0"/>
            <a:ext cx="12191952" cy="6770508"/>
            <a:chOff x="0" y="0"/>
            <a:chExt cx="9125713" cy="6470905"/>
          </a:xfrm>
        </p:grpSpPr>
        <p:pic>
          <p:nvPicPr>
            <p:cNvPr id="135" name="Google Shape;13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3" cy="647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5"/>
            <p:cNvSpPr/>
            <p:nvPr/>
          </p:nvSpPr>
          <p:spPr>
            <a:xfrm>
              <a:off x="4053660" y="733948"/>
              <a:ext cx="32724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3037713" y="1337904"/>
              <a:ext cx="40680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5"/>
          <p:cNvSpPr txBox="1"/>
          <p:nvPr/>
        </p:nvSpPr>
        <p:spPr>
          <a:xfrm>
            <a:off x="3154165" y="768678"/>
            <a:ext cx="5434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A5E28"/>
                </a:solidFill>
                <a:latin typeface="Open Sans"/>
                <a:ea typeface="Open Sans"/>
                <a:cs typeface="Open Sans"/>
                <a:sym typeface="Open Sans"/>
              </a:rPr>
              <a:t>Your P&amp;C: run by you for you!</a:t>
            </a:r>
            <a:endParaRPr sz="2800" b="0" i="0" u="none" strike="noStrike" cap="none">
              <a:solidFill>
                <a:srgbClr val="0A5E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671244" y="1436558"/>
            <a:ext cx="108495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AU" sz="3800" b="1" i="0" u="none" strike="noStrike" cap="none">
                <a:solidFill>
                  <a:srgbClr val="0A5E28"/>
                </a:solidFill>
                <a:latin typeface="Open Sans"/>
                <a:ea typeface="Open Sans"/>
                <a:cs typeface="Open Sans"/>
                <a:sym typeface="Open Sans"/>
              </a:rPr>
              <a:t>Only 8 meetings a year</a:t>
            </a:r>
            <a:endParaRPr sz="3800" b="1" i="0" u="none" strike="noStrike" cap="none">
              <a:solidFill>
                <a:srgbClr val="0A5E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AU" sz="3800" b="1" i="0" u="none" strike="noStrike" cap="none">
                <a:solidFill>
                  <a:srgbClr val="0A5E28"/>
                </a:solidFill>
                <a:latin typeface="Open Sans"/>
                <a:ea typeface="Open Sans"/>
                <a:cs typeface="Open Sans"/>
                <a:sym typeface="Open Sans"/>
              </a:rPr>
              <a:t>Weeks 3 &amp; 9 each term</a:t>
            </a:r>
            <a:endParaRPr sz="3800" b="1" i="0" u="none" strike="noStrike" cap="none">
              <a:solidFill>
                <a:srgbClr val="0A5E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AU" sz="3800" b="1" i="0" u="none" strike="noStrike" cap="none">
                <a:solidFill>
                  <a:srgbClr val="0A5E28"/>
                </a:solidFill>
                <a:latin typeface="Open Sans"/>
                <a:ea typeface="Open Sans"/>
                <a:cs typeface="Open Sans"/>
                <a:sym typeface="Open Sans"/>
              </a:rPr>
              <a:t>Pop in to 1 or come to all!</a:t>
            </a:r>
            <a:endParaRPr sz="4000" b="1" i="0" u="none" strike="noStrike" cap="none">
              <a:solidFill>
                <a:srgbClr val="0A5E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 l="10504" t="29559" r="6321" b="10795"/>
          <a:stretch/>
        </p:blipFill>
        <p:spPr>
          <a:xfrm>
            <a:off x="2681975" y="3437350"/>
            <a:ext cx="6828051" cy="308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47" name="Google Shape;147;p6"/>
          <p:cNvGrpSpPr/>
          <p:nvPr/>
        </p:nvGrpSpPr>
        <p:grpSpPr>
          <a:xfrm>
            <a:off x="0" y="0"/>
            <a:ext cx="12192000" cy="6770670"/>
            <a:chOff x="0" y="0"/>
            <a:chExt cx="9125712" cy="6470904"/>
          </a:xfrm>
        </p:grpSpPr>
        <p:pic>
          <p:nvPicPr>
            <p:cNvPr id="148" name="Google Shape;148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2" cy="6470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6"/>
            <p:cNvSpPr/>
            <p:nvPr/>
          </p:nvSpPr>
          <p:spPr>
            <a:xfrm>
              <a:off x="4053660" y="733948"/>
              <a:ext cx="3272463" cy="77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037713" y="1337904"/>
              <a:ext cx="4068038" cy="77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6"/>
          <p:cNvSpPr txBox="1"/>
          <p:nvPr/>
        </p:nvSpPr>
        <p:spPr>
          <a:xfrm>
            <a:off x="2490196" y="857798"/>
            <a:ext cx="628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2023 Team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697377" y="1532990"/>
            <a:ext cx="49953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0A5E28"/>
                </a:solidFill>
                <a:latin typeface="Open Sans"/>
                <a:ea typeface="Open Sans"/>
                <a:cs typeface="Open Sans"/>
                <a:sym typeface="Open Sans"/>
              </a:rPr>
              <a:t>P&amp;C Officers Bearers</a:t>
            </a:r>
            <a:endParaRPr sz="1800" b="1" i="0" u="none" strike="noStrike" cap="none">
              <a:solidFill>
                <a:srgbClr val="0A5E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1" i="0" u="none" strike="noStrike" cap="none">
              <a:solidFill>
                <a:srgbClr val="0A5E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AU" sz="18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Vice President/s</a:t>
            </a:r>
            <a:endParaRPr sz="1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Emma Brown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Matthew Harris</a:t>
            </a:r>
            <a:br>
              <a:rPr lang="en-AU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AU" sz="18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Treasurer</a:t>
            </a:r>
            <a:endParaRPr sz="1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Rebecca Gilfillan</a:t>
            </a:r>
            <a:b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AU" sz="18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Secretary </a:t>
            </a:r>
            <a:endParaRPr sz="1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Matthew Donald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endParaRPr sz="1800" b="1" i="0" u="sng" strike="noStrike" cap="none">
              <a:solidFill>
                <a:srgbClr val="74A5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AU" sz="18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Social &amp; Events</a:t>
            </a:r>
            <a:endParaRPr sz="1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Nadine Kliskey</a:t>
            </a:r>
            <a:endParaRPr sz="1800" b="1" i="0" u="none" strike="noStrike" cap="none">
              <a:solidFill>
                <a:srgbClr val="74A5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5939568" y="1532998"/>
            <a:ext cx="56178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0A5E28"/>
                </a:solidFill>
                <a:latin typeface="Open Sans"/>
                <a:ea typeface="Open Sans"/>
                <a:cs typeface="Open Sans"/>
                <a:sym typeface="Open Sans"/>
              </a:rPr>
              <a:t>P&amp;C Staff</a:t>
            </a:r>
            <a:endParaRPr sz="1800" b="0" i="0" u="none" strike="noStrike" cap="none">
              <a:solidFill>
                <a:srgbClr val="0A5E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AU" sz="18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Business Manager -  Canteen and Uniform Shop</a:t>
            </a:r>
            <a:endParaRPr sz="1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Karen McFadden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AU" sz="18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Canteen Staff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Danni 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Cathy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Nikki 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Christine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Danielle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b="0" i="0" u="none" strike="noStrike" cap="none">
              <a:solidFill>
                <a:srgbClr val="74A51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AU" sz="18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Uniform Shop Staff</a:t>
            </a:r>
            <a:endParaRPr sz="1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Nikki 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r>
              <a:rPr lang="en-AU" sz="1800" b="1" i="0" u="none" strike="noStrike" cap="none">
                <a:solidFill>
                  <a:srgbClr val="74A510"/>
                </a:solidFill>
                <a:latin typeface="Open Sans"/>
                <a:ea typeface="Open Sans"/>
                <a:cs typeface="Open Sans"/>
                <a:sym typeface="Open Sans"/>
              </a:rPr>
              <a:t>Danni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60" name="Google Shape;160;p7"/>
          <p:cNvGrpSpPr/>
          <p:nvPr/>
        </p:nvGrpSpPr>
        <p:grpSpPr>
          <a:xfrm>
            <a:off x="0" y="0"/>
            <a:ext cx="12191952" cy="6770508"/>
            <a:chOff x="0" y="0"/>
            <a:chExt cx="9125713" cy="6470905"/>
          </a:xfrm>
        </p:grpSpPr>
        <p:pic>
          <p:nvPicPr>
            <p:cNvPr id="161" name="Google Shape;161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3" cy="647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7"/>
            <p:cNvSpPr/>
            <p:nvPr/>
          </p:nvSpPr>
          <p:spPr>
            <a:xfrm>
              <a:off x="4053660" y="733948"/>
              <a:ext cx="32724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3037713" y="1337904"/>
              <a:ext cx="40680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7"/>
          <p:cNvSpPr txBox="1"/>
          <p:nvPr/>
        </p:nvSpPr>
        <p:spPr>
          <a:xfrm>
            <a:off x="2040971" y="1202198"/>
            <a:ext cx="628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None/>
            </a:pPr>
            <a:r>
              <a:rPr lang="en-AU" sz="28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2023 Team</a:t>
            </a:r>
            <a:endParaRPr sz="4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5939568" y="1532998"/>
            <a:ext cx="561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6" name="Google Shape;166;p7"/>
          <p:cNvSpPr txBox="1"/>
          <p:nvPr/>
        </p:nvSpPr>
        <p:spPr>
          <a:xfrm>
            <a:off x="6887950" y="879963"/>
            <a:ext cx="4554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464150" y="2339925"/>
            <a:ext cx="106494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AU" sz="2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General enquiries:</a:t>
            </a:r>
            <a:r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AU" sz="2300" b="1" i="0" u="none" strike="noStrike" cap="none">
                <a:solidFill>
                  <a:srgbClr val="0A5E28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info@monavalepandc.org</a:t>
            </a:r>
            <a:endParaRPr sz="2200" b="1" i="0" u="none" strike="noStrike" cap="none">
              <a:solidFill>
                <a:srgbClr val="0A5E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AU" sz="2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Volunteering for a canteen duty:</a:t>
            </a:r>
            <a:r>
              <a:rPr lang="en-AU" sz="22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AU" sz="2200" b="1" i="0" u="none" strike="noStrike" cap="none">
                <a:solidFill>
                  <a:srgbClr val="0A5E28"/>
                </a:solidFill>
                <a:latin typeface="Open Sans"/>
                <a:ea typeface="Open Sans"/>
                <a:cs typeface="Open Sans"/>
                <a:sym typeface="Open Sans"/>
              </a:rPr>
              <a:t>canteen@monavalepandc.org</a:t>
            </a:r>
            <a:endParaRPr sz="2200" b="1" i="0" u="none" strike="noStrike" cap="none">
              <a:solidFill>
                <a:srgbClr val="0A5E2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AU" sz="2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Volunteering for a uniform shop duty: </a:t>
            </a:r>
            <a:r>
              <a:rPr lang="en-AU" sz="2200" b="1" i="0" u="none" strike="noStrike" cap="none">
                <a:solidFill>
                  <a:srgbClr val="0A5E28"/>
                </a:solidFill>
                <a:latin typeface="Open Sans"/>
                <a:ea typeface="Open Sans"/>
                <a:cs typeface="Open Sans"/>
                <a:sym typeface="Open Sans"/>
              </a:rPr>
              <a:t>uniformshop@</a:t>
            </a:r>
            <a:r>
              <a:rPr lang="en-AU" sz="2200" b="1" i="0" u="none" strike="noStrike" cap="none">
                <a:solidFill>
                  <a:srgbClr val="0A5E28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monavalepandc.org</a:t>
            </a:r>
            <a:endParaRPr sz="1400" b="0" i="0" u="none" strike="noStrike" cap="none">
              <a:solidFill>
                <a:srgbClr val="0A5E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73" name="Google Shape;17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74" name="Google Shape;174;p8"/>
          <p:cNvGrpSpPr/>
          <p:nvPr/>
        </p:nvGrpSpPr>
        <p:grpSpPr>
          <a:xfrm>
            <a:off x="0" y="0"/>
            <a:ext cx="12192000" cy="6770670"/>
            <a:chOff x="0" y="0"/>
            <a:chExt cx="9125712" cy="6470904"/>
          </a:xfrm>
        </p:grpSpPr>
        <p:pic>
          <p:nvPicPr>
            <p:cNvPr id="175" name="Google Shape;17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2" cy="6470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8"/>
            <p:cNvSpPr/>
            <p:nvPr/>
          </p:nvSpPr>
          <p:spPr>
            <a:xfrm>
              <a:off x="4053660" y="733948"/>
              <a:ext cx="3272463" cy="77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3037713" y="1337904"/>
              <a:ext cx="4068038" cy="775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8"/>
          <p:cNvSpPr txBox="1"/>
          <p:nvPr/>
        </p:nvSpPr>
        <p:spPr>
          <a:xfrm>
            <a:off x="5058261" y="445530"/>
            <a:ext cx="2075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Canteen</a:t>
            </a:r>
            <a:endParaRPr sz="3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7030072" y="1399883"/>
            <a:ext cx="4281775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br>
              <a:rPr lang="en-AU" sz="1600" b="1" i="0" u="none" strike="noStrike" cap="none">
                <a:solidFill>
                  <a:srgbClr val="74A51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736700" y="1473425"/>
            <a:ext cx="104817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Our on-site P&amp;C Canteen runs 5 days a week and employs our wonderful team who creates homemade meals, hot lunches, sandwiches, sushi, salad, treats and more for our kids.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are passionate about healthy and tasty eating for kids. We ensure that we run the “traffic light” system and meet all the NSW standards for a Healthy Eating canteen.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Canteen Volunteers</a:t>
            </a:r>
            <a:endParaRPr sz="2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 welcome volunteers! No experience is needed!!!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you would like to volunteer please email canteen@monavalepandc.org with your name, number and availability.</a:t>
            </a:r>
            <a:endParaRPr sz="2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grpSp>
        <p:nvGrpSpPr>
          <p:cNvPr id="187" name="Google Shape;187;p9"/>
          <p:cNvGrpSpPr/>
          <p:nvPr/>
        </p:nvGrpSpPr>
        <p:grpSpPr>
          <a:xfrm>
            <a:off x="0" y="0"/>
            <a:ext cx="12191952" cy="6770508"/>
            <a:chOff x="0" y="0"/>
            <a:chExt cx="9125713" cy="6470905"/>
          </a:xfrm>
        </p:grpSpPr>
        <p:pic>
          <p:nvPicPr>
            <p:cNvPr id="188" name="Google Shape;188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25713" cy="647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9"/>
            <p:cNvSpPr/>
            <p:nvPr/>
          </p:nvSpPr>
          <p:spPr>
            <a:xfrm>
              <a:off x="4053660" y="733948"/>
              <a:ext cx="32724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3037713" y="1337904"/>
              <a:ext cx="4068000" cy="77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6985" marR="0" lvl="0" indent="-635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9"/>
          <p:cNvSpPr txBox="1"/>
          <p:nvPr/>
        </p:nvSpPr>
        <p:spPr>
          <a:xfrm>
            <a:off x="5058261" y="445530"/>
            <a:ext cx="2075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AU" sz="3200" b="1" i="0" u="none" strike="noStrike" cap="none">
                <a:solidFill>
                  <a:srgbClr val="006600"/>
                </a:solidFill>
                <a:latin typeface="Open Sans"/>
                <a:ea typeface="Open Sans"/>
                <a:cs typeface="Open Sans"/>
                <a:sym typeface="Open Sans"/>
              </a:rPr>
              <a:t>Canteen</a:t>
            </a:r>
            <a:endParaRPr sz="3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7030072" y="1399883"/>
            <a:ext cx="428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A510"/>
              </a:buClr>
              <a:buSzPts val="1600"/>
              <a:buFont typeface="Arial"/>
              <a:buNone/>
            </a:pPr>
            <a:br>
              <a:rPr lang="en-AU" sz="1600" b="1" i="0" u="none" strike="noStrike" cap="none">
                <a:solidFill>
                  <a:srgbClr val="74A51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1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1226375" y="1473425"/>
            <a:ext cx="100857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9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Canteen Lunch Orders</a:t>
            </a:r>
            <a:endParaRPr sz="29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29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Canteen lunch orders are made via Flexischools. Menus and ‘cut off time‘ for ordering are all detailed in Flexischools. </a:t>
            </a:r>
            <a:endParaRPr sz="29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6750" y="3351125"/>
            <a:ext cx="8964940" cy="326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Widescreen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Gill Sans</vt:lpstr>
      <vt:lpstr>Comic Sans MS</vt:lpstr>
      <vt:lpstr>Arial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Canteen Mona Vale</dc:creator>
  <cp:lastModifiedBy>Leonie Gallard</cp:lastModifiedBy>
  <cp:revision>1</cp:revision>
  <dcterms:modified xsi:type="dcterms:W3CDTF">2023-11-02T22:07:05Z</dcterms:modified>
</cp:coreProperties>
</file>